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6" r:id="rId2"/>
    <p:sldId id="257" r:id="rId3"/>
    <p:sldId id="260" r:id="rId4"/>
    <p:sldId id="263" r:id="rId5"/>
    <p:sldId id="265" r:id="rId6"/>
    <p:sldId id="259" r:id="rId7"/>
    <p:sldId id="267" r:id="rId8"/>
    <p:sldId id="262" r:id="rId9"/>
    <p:sldId id="261" r:id="rId10"/>
    <p:sldId id="269" r:id="rId11"/>
    <p:sldId id="268" r:id="rId12"/>
    <p:sldId id="270" r:id="rId13"/>
    <p:sldId id="271" r:id="rId14"/>
    <p:sldId id="272" r:id="rId15"/>
    <p:sldId id="266" r:id="rId16"/>
    <p:sldId id="258"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7130062-8744-E6E3-2CFE-5CE45E801D16}" name="Maya Niyogi" initials="MN" userId="S::mniyogi1@jh.edu::d3717b3d-61b3-48fb-859f-d82c41b6db58" providerId="AD"/>
  <p188:author id="{947A28CF-E497-20AC-9130-A7ABA3A3951C}" name="Raghav Agrawal" initials="RA" userId="S::ragrawa4@jh.edu::68f55dfa-7b7f-4c98-bde7-a60ac4b685e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3F60CC-391E-A6A4-8EE6-86D290EF423B}" v="10" dt="2023-01-20T15:53:03.719"/>
    <p1510:client id="{33994C92-67D5-12DC-883F-4A3FE821E159}" v="5" dt="2023-01-20T13:46:23.767"/>
    <p1510:client id="{4DA16313-F1CD-33EE-99CB-EF3941B1B807}" v="7" dt="2023-01-20T13:54:31.466"/>
    <p1510:client id="{5D5CE268-6B75-C574-DE16-7906563D3C1E}" v="160" dt="2023-01-19T19:26:06.174"/>
    <p1510:client id="{844D7BE9-D1A4-7A97-E4C8-7891D2C933EC}" v="910" dt="2023-01-19T16:06:35.325"/>
    <p1510:client id="{D1773EFA-1CE2-D196-FEE2-64E3313F45D0}" v="2" dt="2023-01-19T22:34:39.088"/>
    <p1510:client id="{D76AB794-88E0-8F77-DE31-62740FCEC805}" v="66" dt="2023-01-20T13:56:00.040"/>
    <p1510:client id="{D893E032-C36C-485D-A6B7-61F3F12342EE}" v="3948" dt="2023-01-19T22:12:10.267"/>
    <p1510:client id="{DFA7FB82-CC24-AD70-4429-17A63C436F2E}" v="10" dt="2023-01-19T21:38:10.284"/>
    <p1510:client id="{EA920ADE-4091-0E5B-A638-0C6DC2498870}" v="4" dt="2023-01-19T14:53:38.2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07"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C97AA-486B-4459-BB18-D777EBCC9A6B}" type="datetimeFigureOut">
              <a:t>1/20/2023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93F0F1-E9DC-4F4F-8F89-2959B2B4D5DA}" type="slidenum">
              <a:t>‹#›</a:t>
            </a:fld>
            <a:endParaRPr lang="en-US"/>
          </a:p>
        </p:txBody>
      </p:sp>
    </p:spTree>
    <p:extLst>
      <p:ext uri="{BB962C8B-B14F-4D97-AF65-F5344CB8AC3E}">
        <p14:creationId xmlns:p14="http://schemas.microsoft.com/office/powerpoint/2010/main" val="4091561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Anshika</a:t>
            </a:r>
          </a:p>
        </p:txBody>
      </p:sp>
      <p:sp>
        <p:nvSpPr>
          <p:cNvPr id="4" name="Slide Number Placeholder 3"/>
          <p:cNvSpPr>
            <a:spLocks noGrp="1"/>
          </p:cNvSpPr>
          <p:nvPr>
            <p:ph type="sldNum" sz="quarter" idx="5"/>
          </p:nvPr>
        </p:nvSpPr>
        <p:spPr/>
        <p:txBody>
          <a:bodyPr/>
          <a:lstStyle/>
          <a:p>
            <a:fld id="{2593F0F1-E9DC-4F4F-8F89-2959B2B4D5DA}" type="slidenum">
              <a:t>13</a:t>
            </a:fld>
            <a:endParaRPr lang="en-US"/>
          </a:p>
        </p:txBody>
      </p:sp>
    </p:spTree>
    <p:extLst>
      <p:ext uri="{BB962C8B-B14F-4D97-AF65-F5344CB8AC3E}">
        <p14:creationId xmlns:p14="http://schemas.microsoft.com/office/powerpoint/2010/main" val="19388706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Anshika</a:t>
            </a:r>
          </a:p>
        </p:txBody>
      </p:sp>
      <p:sp>
        <p:nvSpPr>
          <p:cNvPr id="4" name="Slide Number Placeholder 3"/>
          <p:cNvSpPr>
            <a:spLocks noGrp="1"/>
          </p:cNvSpPr>
          <p:nvPr>
            <p:ph type="sldNum" sz="quarter" idx="5"/>
          </p:nvPr>
        </p:nvSpPr>
        <p:spPr/>
        <p:txBody>
          <a:bodyPr/>
          <a:lstStyle/>
          <a:p>
            <a:fld id="{2593F0F1-E9DC-4F4F-8F89-2959B2B4D5DA}" type="slidenum">
              <a:t>14</a:t>
            </a:fld>
            <a:endParaRPr lang="en-US"/>
          </a:p>
        </p:txBody>
      </p:sp>
    </p:spTree>
    <p:extLst>
      <p:ext uri="{BB962C8B-B14F-4D97-AF65-F5344CB8AC3E}">
        <p14:creationId xmlns:p14="http://schemas.microsoft.com/office/powerpoint/2010/main" val="4168250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Anshika</a:t>
            </a:r>
          </a:p>
        </p:txBody>
      </p:sp>
      <p:sp>
        <p:nvSpPr>
          <p:cNvPr id="4" name="Slide Number Placeholder 3"/>
          <p:cNvSpPr>
            <a:spLocks noGrp="1"/>
          </p:cNvSpPr>
          <p:nvPr>
            <p:ph type="sldNum" sz="quarter" idx="5"/>
          </p:nvPr>
        </p:nvSpPr>
        <p:spPr/>
        <p:txBody>
          <a:bodyPr/>
          <a:lstStyle/>
          <a:p>
            <a:fld id="{2593F0F1-E9DC-4F4F-8F89-2959B2B4D5DA}" type="slidenum">
              <a:t>15</a:t>
            </a:fld>
            <a:endParaRPr lang="en-US"/>
          </a:p>
        </p:txBody>
      </p:sp>
    </p:spTree>
    <p:extLst>
      <p:ext uri="{BB962C8B-B14F-4D97-AF65-F5344CB8AC3E}">
        <p14:creationId xmlns:p14="http://schemas.microsoft.com/office/powerpoint/2010/main" val="23341476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hyperlink" Target="https://www.cnn.com/2020/12/21/politics/bidens-coronavirus-vaccination/index.html" TargetMode="External"/><Relationship Id="rId13" Type="http://schemas.openxmlformats.org/officeDocument/2006/relationships/hyperlink" Target="https://github.com/nytimes/covid-19-data/blob/master/README.md" TargetMode="External"/><Relationship Id="rId3" Type="http://schemas.openxmlformats.org/officeDocument/2006/relationships/hyperlink" Target="https://www.ajmc.com/view/a-timeline-of-covid-19-vaccine-developments-in-2021" TargetMode="External"/><Relationship Id="rId7" Type="http://schemas.openxmlformats.org/officeDocument/2006/relationships/hyperlink" Target="https://www.cnn.com/2020/03/17/health/coronavirus-vaccine-first-dose-participant/index.html" TargetMode="External"/><Relationship Id="rId12" Type="http://schemas.openxmlformats.org/officeDocument/2006/relationships/hyperlink" Target="https://data.cdc.gov/Vaccinations/COVID-19-Vaccine-Distribution-Allocations-by-Juris/w9zu-fywh" TargetMode="External"/><Relationship Id="rId2" Type="http://schemas.openxmlformats.org/officeDocument/2006/relationships/hyperlink" Target="https://www.livescience.com/first-case-coronavirus-found.html" TargetMode="External"/><Relationship Id="rId1" Type="http://schemas.openxmlformats.org/officeDocument/2006/relationships/slideLayout" Target="../slideLayouts/slideLayout2.xml"/><Relationship Id="rId6" Type="http://schemas.openxmlformats.org/officeDocument/2006/relationships/hyperlink" Target="https://www.npr.org/sections/coronavirus-live-updates/2020/04/01/825205607/coast-guard-tells-cruise-ships-with-covid-19-cases-to-stay-away-from-u-s-pohttps:/www.cidrap.umn.edu/covid-19/covid-19-cases-surge-south-korea-italy-and-iran" TargetMode="External"/><Relationship Id="rId11" Type="http://schemas.openxmlformats.org/officeDocument/2006/relationships/hyperlink" Target="https://data.cdc.gov/Vaccinations/COVID-19-Vaccine-Distribution-Allocations-by-Juris/b7pe-5nws" TargetMode="External"/><Relationship Id="rId5" Type="http://schemas.openxmlformats.org/officeDocument/2006/relationships/hyperlink" Target="https://www.npr.org/sections/coronavirus-live-updates/2020/04/01/825205607/coast-guard-tells-cruise-ships-with-covid-19-cases-to-stay-away-from-u-s-ports" TargetMode="External"/><Relationship Id="rId10" Type="http://schemas.openxmlformats.org/officeDocument/2006/relationships/hyperlink" Target="https://data.cdc.gov/Vaccinations/COVID-19-Vaccine-Distribution-Allocations-by-Juris/saz5-9hgg" TargetMode="External"/><Relationship Id="rId4" Type="http://schemas.openxmlformats.org/officeDocument/2006/relationships/hyperlink" Target="https://www.cnbc.com/2020/02/26/new-coronavirus-cases-outside-china-exceeded-those-in-china-for-the-first-time-who-says.html" TargetMode="External"/><Relationship Id="rId9" Type="http://schemas.openxmlformats.org/officeDocument/2006/relationships/hyperlink" Target="https://www.npr.org/sections/coronavirus-live-updates/2021/05/12/996185305/federal-panel-recommends-coronavirus-vaccines-for-adolescents-aged-12-15" TargetMode="Externa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krutalp/Final_Project_Covid_Data"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ata.cdc.gov/Vaccinations/COVID-19-Vaccine-Distribution-Allocations-by-Juris/b7pe-5nws" TargetMode="External"/><Relationship Id="rId7" Type="http://schemas.openxmlformats.org/officeDocument/2006/relationships/hyperlink" Target="https://github.com/nytimes/covid-19-data/blob/master/README.md" TargetMode="External"/><Relationship Id="rId2" Type="http://schemas.openxmlformats.org/officeDocument/2006/relationships/hyperlink" Target="https://data.cdc.gov/Vaccinations/COVID-19-Vaccine-Distribution-Allocations-by-Juris/saz5-9hgg" TargetMode="Externa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hyperlink" Target="https://data.cdc.gov/Vaccinations/COVID-19-Vaccine-Distribution-Allocations-by-Juris/w9zu-fywh"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a:cs typeface="Calibri Light"/>
              </a:rPr>
              <a:t>COVID-19 Cases and Vaccines by State</a:t>
            </a:r>
          </a:p>
        </p:txBody>
      </p:sp>
      <p:sp>
        <p:nvSpPr>
          <p:cNvPr id="3" name="Subtitle 2"/>
          <p:cNvSpPr>
            <a:spLocks noGrp="1"/>
          </p:cNvSpPr>
          <p:nvPr>
            <p:ph type="subTitle" idx="1"/>
          </p:nvPr>
        </p:nvSpPr>
        <p:spPr/>
        <p:txBody>
          <a:bodyPr vert="horz" lIns="91440" tIns="45720" rIns="91440" bIns="45720" rtlCol="0" anchor="t">
            <a:normAutofit/>
          </a:bodyPr>
          <a:lstStyle/>
          <a:p>
            <a:r>
              <a:rPr lang="en-US">
                <a:cs typeface="Calibri"/>
              </a:rPr>
              <a:t>Anshika Agrawal, Raghav Agrawal, Maya Niyogi, Krutal Patel</a:t>
            </a: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6C97ED-7614-80F2-0F05-1162F724374B}"/>
              </a:ext>
            </a:extLst>
          </p:cNvPr>
          <p:cNvSpPr>
            <a:spLocks noGrp="1"/>
          </p:cNvSpPr>
          <p:nvPr>
            <p:ph idx="1"/>
          </p:nvPr>
        </p:nvSpPr>
        <p:spPr>
          <a:xfrm>
            <a:off x="838200" y="1825625"/>
            <a:ext cx="4958703" cy="4351338"/>
          </a:xfrm>
        </p:spPr>
        <p:txBody>
          <a:bodyPr vert="horz" lIns="91440" tIns="45720" rIns="91440" bIns="45720" rtlCol="0" anchor="t">
            <a:normAutofit/>
          </a:bodyPr>
          <a:lstStyle/>
          <a:p>
            <a:r>
              <a:rPr lang="en-US">
                <a:cs typeface="Calibri" panose="020F0502020204030204"/>
              </a:rPr>
              <a:t>"Interactive" plot demo</a:t>
            </a:r>
          </a:p>
          <a:p>
            <a:pPr lvl="1" indent="-342900"/>
            <a:r>
              <a:rPr lang="en-US">
                <a:cs typeface="Calibri" panose="020F0502020204030204"/>
              </a:rPr>
              <a:t>Can type in name of any state to visualize the total number of cases over time for that specific state</a:t>
            </a:r>
          </a:p>
          <a:p>
            <a:endParaRPr lang="en-US">
              <a:cs typeface="Calibri" panose="020F0502020204030204"/>
            </a:endParaRPr>
          </a:p>
        </p:txBody>
      </p:sp>
      <p:sp>
        <p:nvSpPr>
          <p:cNvPr id="2" name="Title 1">
            <a:extLst>
              <a:ext uri="{FF2B5EF4-FFF2-40B4-BE49-F238E27FC236}">
                <a16:creationId xmlns:a16="http://schemas.microsoft.com/office/drawing/2014/main" id="{027FC21B-C292-1386-7344-ADDE5E5E9607}"/>
              </a:ext>
            </a:extLst>
          </p:cNvPr>
          <p:cNvSpPr>
            <a:spLocks noGrp="1"/>
          </p:cNvSpPr>
          <p:nvPr>
            <p:ph type="title"/>
          </p:nvPr>
        </p:nvSpPr>
        <p:spPr>
          <a:xfrm>
            <a:off x="838200" y="-137691"/>
            <a:ext cx="10515600" cy="2559277"/>
          </a:xfrm>
        </p:spPr>
        <p:txBody>
          <a:bodyPr/>
          <a:lstStyle/>
          <a:p>
            <a:r>
              <a:rPr lang="en-US" b="1">
                <a:cs typeface="Calibri Light"/>
              </a:rPr>
              <a:t>Exploratory Analysis- </a:t>
            </a:r>
            <a:br>
              <a:rPr lang="en-US" b="1">
                <a:cs typeface="Calibri Light"/>
              </a:rPr>
            </a:br>
            <a:r>
              <a:rPr lang="en-US" b="1">
                <a:cs typeface="Calibri Light"/>
              </a:rPr>
              <a:t>Cases by State Cont.</a:t>
            </a:r>
          </a:p>
        </p:txBody>
      </p:sp>
      <p:sp>
        <p:nvSpPr>
          <p:cNvPr id="5" name="TextBox 4">
            <a:extLst>
              <a:ext uri="{FF2B5EF4-FFF2-40B4-BE49-F238E27FC236}">
                <a16:creationId xmlns:a16="http://schemas.microsoft.com/office/drawing/2014/main" id="{03DDE86E-1121-DC6F-3A54-64C815991FB5}"/>
              </a:ext>
            </a:extLst>
          </p:cNvPr>
          <p:cNvSpPr txBox="1"/>
          <p:nvPr/>
        </p:nvSpPr>
        <p:spPr>
          <a:xfrm>
            <a:off x="315783" y="5533080"/>
            <a:ext cx="528594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Figure 2: Total number of cases over time for New York. Blue line indicates implementation of CoVID-19 vaccines. Data courtesy of the New York Times.</a:t>
            </a:r>
            <a:endParaRPr lang="en-US"/>
          </a:p>
        </p:txBody>
      </p:sp>
      <p:pic>
        <p:nvPicPr>
          <p:cNvPr id="7" name="Picture 7" descr="Chart, line chart&#10;&#10;Description automatically generated">
            <a:extLst>
              <a:ext uri="{FF2B5EF4-FFF2-40B4-BE49-F238E27FC236}">
                <a16:creationId xmlns:a16="http://schemas.microsoft.com/office/drawing/2014/main" id="{92D5B4A2-4B0E-5ADF-2F95-0579928A3DBC}"/>
              </a:ext>
            </a:extLst>
          </p:cNvPr>
          <p:cNvPicPr>
            <a:picLocks noChangeAspect="1"/>
          </p:cNvPicPr>
          <p:nvPr/>
        </p:nvPicPr>
        <p:blipFill>
          <a:blip r:embed="rId2"/>
          <a:stretch>
            <a:fillRect/>
          </a:stretch>
        </p:blipFill>
        <p:spPr>
          <a:xfrm>
            <a:off x="6131983" y="745753"/>
            <a:ext cx="5770033" cy="5366494"/>
          </a:xfrm>
          <a:prstGeom prst="rect">
            <a:avLst/>
          </a:prstGeom>
        </p:spPr>
      </p:pic>
    </p:spTree>
    <p:extLst>
      <p:ext uri="{BB962C8B-B14F-4D97-AF65-F5344CB8AC3E}">
        <p14:creationId xmlns:p14="http://schemas.microsoft.com/office/powerpoint/2010/main" val="13622344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319E2-E770-0166-7C0F-2A787153D3E2}"/>
              </a:ext>
            </a:extLst>
          </p:cNvPr>
          <p:cNvSpPr>
            <a:spLocks noGrp="1"/>
          </p:cNvSpPr>
          <p:nvPr>
            <p:ph type="title"/>
          </p:nvPr>
        </p:nvSpPr>
        <p:spPr/>
        <p:txBody>
          <a:bodyPr/>
          <a:lstStyle/>
          <a:p>
            <a:r>
              <a:rPr lang="en-US" b="1">
                <a:cs typeface="Calibri Light"/>
              </a:rPr>
              <a:t>Exploratory Analysis- Vaccinations by State</a:t>
            </a:r>
          </a:p>
        </p:txBody>
      </p:sp>
      <p:sp>
        <p:nvSpPr>
          <p:cNvPr id="3" name="Content Placeholder 2">
            <a:extLst>
              <a:ext uri="{FF2B5EF4-FFF2-40B4-BE49-F238E27FC236}">
                <a16:creationId xmlns:a16="http://schemas.microsoft.com/office/drawing/2014/main" id="{6468A237-151F-BD11-B522-EE4C7D957AA9}"/>
              </a:ext>
            </a:extLst>
          </p:cNvPr>
          <p:cNvSpPr>
            <a:spLocks noGrp="1"/>
          </p:cNvSpPr>
          <p:nvPr>
            <p:ph idx="1"/>
          </p:nvPr>
        </p:nvSpPr>
        <p:spPr>
          <a:xfrm>
            <a:off x="8741507" y="1688327"/>
            <a:ext cx="2612293" cy="2058474"/>
          </a:xfrm>
        </p:spPr>
        <p:txBody>
          <a:bodyPr vert="horz" lIns="91440" tIns="45720" rIns="91440" bIns="45720" rtlCol="0" anchor="t">
            <a:normAutofit lnSpcReduction="10000"/>
          </a:bodyPr>
          <a:lstStyle/>
          <a:p>
            <a:pPr marL="0" indent="0">
              <a:buNone/>
            </a:pPr>
            <a:r>
              <a:rPr lang="en-US" sz="1800">
                <a:cs typeface="Calibri"/>
              </a:rPr>
              <a:t>Figure 3: Total number of vaccines administered in all 50 US states and in 3 US districts/territories. Total vaccine data compiled from summing Pfizer, Moderna, and Janssen data.</a:t>
            </a:r>
          </a:p>
        </p:txBody>
      </p:sp>
      <p:pic>
        <p:nvPicPr>
          <p:cNvPr id="4" name="Picture 4" descr="Chart, histogram&#10;&#10;Description automatically generated">
            <a:extLst>
              <a:ext uri="{FF2B5EF4-FFF2-40B4-BE49-F238E27FC236}">
                <a16:creationId xmlns:a16="http://schemas.microsoft.com/office/drawing/2014/main" id="{BA804E55-756C-4D54-7090-DA5D38BAEECF}"/>
              </a:ext>
            </a:extLst>
          </p:cNvPr>
          <p:cNvPicPr>
            <a:picLocks noChangeAspect="1"/>
          </p:cNvPicPr>
          <p:nvPr/>
        </p:nvPicPr>
        <p:blipFill>
          <a:blip r:embed="rId2"/>
          <a:stretch>
            <a:fillRect/>
          </a:stretch>
        </p:blipFill>
        <p:spPr>
          <a:xfrm>
            <a:off x="547778" y="1508178"/>
            <a:ext cx="7897483" cy="4718661"/>
          </a:xfrm>
          <a:prstGeom prst="rect">
            <a:avLst/>
          </a:prstGeom>
        </p:spPr>
      </p:pic>
    </p:spTree>
    <p:extLst>
      <p:ext uri="{BB962C8B-B14F-4D97-AF65-F5344CB8AC3E}">
        <p14:creationId xmlns:p14="http://schemas.microsoft.com/office/powerpoint/2010/main" val="1110533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DB68C-0CC1-FC6E-368D-6834BF6FA2B1}"/>
              </a:ext>
            </a:extLst>
          </p:cNvPr>
          <p:cNvSpPr>
            <a:spLocks noGrp="1"/>
          </p:cNvSpPr>
          <p:nvPr>
            <p:ph type="title"/>
          </p:nvPr>
        </p:nvSpPr>
        <p:spPr>
          <a:xfrm>
            <a:off x="807097" y="804"/>
            <a:ext cx="10515599" cy="1824279"/>
          </a:xfrm>
        </p:spPr>
        <p:txBody>
          <a:bodyPr vert="horz" lIns="91440" tIns="45720" rIns="91440" bIns="45720" rtlCol="0" anchor="b">
            <a:noAutofit/>
          </a:bodyPr>
          <a:lstStyle/>
          <a:p>
            <a:r>
              <a:rPr lang="en-US" b="1"/>
              <a:t>Exploratory Analysis – Vaccinations by State Cont</a:t>
            </a:r>
            <a:r>
              <a:rPr lang="en-US" b="1" kern="1200">
                <a:latin typeface="+mj-lt"/>
                <a:ea typeface="+mj-ea"/>
                <a:cs typeface="+mj-cs"/>
              </a:rPr>
              <a:t>.</a:t>
            </a:r>
            <a:endParaRPr lang="en-US" b="1" kern="1200">
              <a:latin typeface="+mj-lt"/>
              <a:cs typeface="Calibri Light"/>
            </a:endParaRPr>
          </a:p>
        </p:txBody>
      </p:sp>
      <p:pic>
        <p:nvPicPr>
          <p:cNvPr id="7" name="Picture 7" descr="Chart, line chart&#10;&#10;Description automatically generated">
            <a:extLst>
              <a:ext uri="{FF2B5EF4-FFF2-40B4-BE49-F238E27FC236}">
                <a16:creationId xmlns:a16="http://schemas.microsoft.com/office/drawing/2014/main" id="{6B880098-50EF-F10C-5322-CF49566D726F}"/>
              </a:ext>
            </a:extLst>
          </p:cNvPr>
          <p:cNvPicPr>
            <a:picLocks noGrp="1" noChangeAspect="1"/>
          </p:cNvPicPr>
          <p:nvPr>
            <p:ph idx="1"/>
          </p:nvPr>
        </p:nvPicPr>
        <p:blipFill>
          <a:blip r:embed="rId2"/>
          <a:stretch>
            <a:fillRect/>
          </a:stretch>
        </p:blipFill>
        <p:spPr>
          <a:xfrm>
            <a:off x="839800" y="1713279"/>
            <a:ext cx="7327629" cy="4351338"/>
          </a:xfrm>
        </p:spPr>
      </p:pic>
      <p:sp>
        <p:nvSpPr>
          <p:cNvPr id="3" name="TextBox 2">
            <a:extLst>
              <a:ext uri="{FF2B5EF4-FFF2-40B4-BE49-F238E27FC236}">
                <a16:creationId xmlns:a16="http://schemas.microsoft.com/office/drawing/2014/main" id="{B28335CB-F91C-57D8-9EBF-3924B87EDD0C}"/>
              </a:ext>
            </a:extLst>
          </p:cNvPr>
          <p:cNvSpPr txBox="1"/>
          <p:nvPr/>
        </p:nvSpPr>
        <p:spPr>
          <a:xfrm>
            <a:off x="8553061" y="4038081"/>
            <a:ext cx="3172408"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Figure 4: Total number of vaccines completely distributed in the state of New Jersey over time in 2021. Data compiled from summing number of 2nd doses administered of Pfizer and Moderna and total number of Janssen vaccines administered. </a:t>
            </a:r>
            <a:endParaRPr lang="en-US"/>
          </a:p>
        </p:txBody>
      </p:sp>
      <p:sp>
        <p:nvSpPr>
          <p:cNvPr id="4" name="TextBox 3">
            <a:extLst>
              <a:ext uri="{FF2B5EF4-FFF2-40B4-BE49-F238E27FC236}">
                <a16:creationId xmlns:a16="http://schemas.microsoft.com/office/drawing/2014/main" id="{B043675F-9FB6-5B33-97F5-221701C3BB4F}"/>
              </a:ext>
            </a:extLst>
          </p:cNvPr>
          <p:cNvSpPr txBox="1"/>
          <p:nvPr/>
        </p:nvSpPr>
        <p:spPr>
          <a:xfrm>
            <a:off x="8553060" y="1498082"/>
            <a:ext cx="2882122"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cs typeface="Calibri"/>
              </a:rPr>
              <a:t>Interactive map tracks the number of vaccines distributed over time in 2021</a:t>
            </a:r>
          </a:p>
          <a:p>
            <a:pPr marL="742950" lvl="1" indent="-285750">
              <a:buFont typeface="Arial"/>
              <a:buChar char="•"/>
            </a:pPr>
            <a:r>
              <a:rPr lang="en-US">
                <a:cs typeface="Calibri"/>
              </a:rPr>
              <a:t>Type state (or district/territory) name into script</a:t>
            </a:r>
            <a:endParaRPr lang="en-US">
              <a:ea typeface="Calibri"/>
              <a:cs typeface="Calibri"/>
            </a:endParaRPr>
          </a:p>
        </p:txBody>
      </p:sp>
    </p:spTree>
    <p:extLst>
      <p:ext uri="{BB962C8B-B14F-4D97-AF65-F5344CB8AC3E}">
        <p14:creationId xmlns:p14="http://schemas.microsoft.com/office/powerpoint/2010/main" val="2046107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2B778-DC98-1DDD-89A5-92A95422151F}"/>
              </a:ext>
            </a:extLst>
          </p:cNvPr>
          <p:cNvSpPr>
            <a:spLocks noGrp="1"/>
          </p:cNvSpPr>
          <p:nvPr>
            <p:ph type="title"/>
          </p:nvPr>
        </p:nvSpPr>
        <p:spPr>
          <a:xfrm>
            <a:off x="1146344" y="1044"/>
            <a:ext cx="9795638" cy="1114380"/>
          </a:xfrm>
        </p:spPr>
        <p:txBody>
          <a:bodyPr vert="horz" lIns="91440" tIns="45720" rIns="91440" bIns="45720" rtlCol="0" anchor="b">
            <a:normAutofit/>
          </a:bodyPr>
          <a:lstStyle/>
          <a:p>
            <a:r>
              <a:rPr lang="en-US" sz="5200" b="1"/>
              <a:t>Conclusions</a:t>
            </a:r>
            <a:endParaRPr lang="en-US" sz="5200" b="1">
              <a:cs typeface="Calibri Light"/>
            </a:endParaRPr>
          </a:p>
        </p:txBody>
      </p:sp>
      <p:sp>
        <p:nvSpPr>
          <p:cNvPr id="3" name="Content Placeholder 2">
            <a:extLst>
              <a:ext uri="{FF2B5EF4-FFF2-40B4-BE49-F238E27FC236}">
                <a16:creationId xmlns:a16="http://schemas.microsoft.com/office/drawing/2014/main" id="{AF838ADD-AAC1-A997-A9C0-7C504B985E24}"/>
              </a:ext>
            </a:extLst>
          </p:cNvPr>
          <p:cNvSpPr>
            <a:spLocks noGrp="1"/>
          </p:cNvSpPr>
          <p:nvPr>
            <p:ph idx="1"/>
          </p:nvPr>
        </p:nvSpPr>
        <p:spPr>
          <a:xfrm>
            <a:off x="1192997" y="1113881"/>
            <a:ext cx="9795638" cy="943119"/>
          </a:xfrm>
        </p:spPr>
        <p:txBody>
          <a:bodyPr vert="horz" lIns="91440" tIns="45720" rIns="91440" bIns="45720" rtlCol="0" anchor="t">
            <a:normAutofit/>
          </a:bodyPr>
          <a:lstStyle/>
          <a:p>
            <a:pPr marL="0" indent="0" algn="ctr">
              <a:buNone/>
            </a:pPr>
            <a:r>
              <a:rPr lang="en-US" sz="2400"/>
              <a:t>Visualizing relationship between vaccines and new cases</a:t>
            </a:r>
          </a:p>
        </p:txBody>
      </p:sp>
      <p:pic>
        <p:nvPicPr>
          <p:cNvPr id="5" name="Picture 5" descr="Map&#10;&#10;Description automatically generated">
            <a:extLst>
              <a:ext uri="{FF2B5EF4-FFF2-40B4-BE49-F238E27FC236}">
                <a16:creationId xmlns:a16="http://schemas.microsoft.com/office/drawing/2014/main" id="{D68B3579-BF6A-F3C3-ECA7-59AE78782CB5}"/>
              </a:ext>
            </a:extLst>
          </p:cNvPr>
          <p:cNvPicPr>
            <a:picLocks noChangeAspect="1"/>
          </p:cNvPicPr>
          <p:nvPr/>
        </p:nvPicPr>
        <p:blipFill>
          <a:blip r:embed="rId3"/>
          <a:stretch>
            <a:fillRect/>
          </a:stretch>
        </p:blipFill>
        <p:spPr>
          <a:xfrm>
            <a:off x="267732" y="1879461"/>
            <a:ext cx="5624162" cy="3346376"/>
          </a:xfrm>
          <a:prstGeom prst="rect">
            <a:avLst/>
          </a:prstGeom>
        </p:spPr>
      </p:pic>
      <p:pic>
        <p:nvPicPr>
          <p:cNvPr id="4" name="Picture 4" descr="Map&#10;&#10;Description automatically generated">
            <a:extLst>
              <a:ext uri="{FF2B5EF4-FFF2-40B4-BE49-F238E27FC236}">
                <a16:creationId xmlns:a16="http://schemas.microsoft.com/office/drawing/2014/main" id="{784DEA61-B38E-11E2-62B5-B5E856007DDB}"/>
              </a:ext>
            </a:extLst>
          </p:cNvPr>
          <p:cNvPicPr>
            <a:picLocks noChangeAspect="1"/>
          </p:cNvPicPr>
          <p:nvPr/>
        </p:nvPicPr>
        <p:blipFill>
          <a:blip r:embed="rId4"/>
          <a:stretch>
            <a:fillRect/>
          </a:stretch>
        </p:blipFill>
        <p:spPr>
          <a:xfrm>
            <a:off x="6262322" y="1879461"/>
            <a:ext cx="5647892" cy="3346376"/>
          </a:xfrm>
          <a:prstGeom prst="rect">
            <a:avLst/>
          </a:prstGeom>
        </p:spPr>
      </p:pic>
      <p:sp>
        <p:nvSpPr>
          <p:cNvPr id="6" name="TextBox 5">
            <a:extLst>
              <a:ext uri="{FF2B5EF4-FFF2-40B4-BE49-F238E27FC236}">
                <a16:creationId xmlns:a16="http://schemas.microsoft.com/office/drawing/2014/main" id="{BDCB940D-D032-5952-92FB-50A440A6FE29}"/>
              </a:ext>
            </a:extLst>
          </p:cNvPr>
          <p:cNvSpPr txBox="1"/>
          <p:nvPr/>
        </p:nvSpPr>
        <p:spPr>
          <a:xfrm>
            <a:off x="487265" y="5608734"/>
            <a:ext cx="513183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Figure 5: Map displaying total number of vaccines distributed amongst all 50 US states. Refer to legend for color meanings.</a:t>
            </a:r>
            <a:endParaRPr lang="en-US"/>
          </a:p>
        </p:txBody>
      </p:sp>
      <p:sp>
        <p:nvSpPr>
          <p:cNvPr id="8" name="TextBox 7">
            <a:extLst>
              <a:ext uri="{FF2B5EF4-FFF2-40B4-BE49-F238E27FC236}">
                <a16:creationId xmlns:a16="http://schemas.microsoft.com/office/drawing/2014/main" id="{6FD81395-C2E7-AF6A-ABAE-0FBE6F4D810B}"/>
              </a:ext>
            </a:extLst>
          </p:cNvPr>
          <p:cNvSpPr txBox="1"/>
          <p:nvPr/>
        </p:nvSpPr>
        <p:spPr>
          <a:xfrm>
            <a:off x="6095999" y="5608733"/>
            <a:ext cx="513183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Figure 6: Map displaying total number of CoVID-19 cases in all 50 US states. Refer to legend for color meanings.</a:t>
            </a:r>
            <a:endParaRPr lang="en-US"/>
          </a:p>
        </p:txBody>
      </p:sp>
    </p:spTree>
    <p:extLst>
      <p:ext uri="{BB962C8B-B14F-4D97-AF65-F5344CB8AC3E}">
        <p14:creationId xmlns:p14="http://schemas.microsoft.com/office/powerpoint/2010/main" val="3550828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B6BFD-9256-E598-D5A7-B009AF885FF5}"/>
              </a:ext>
            </a:extLst>
          </p:cNvPr>
          <p:cNvSpPr>
            <a:spLocks noGrp="1"/>
          </p:cNvSpPr>
          <p:nvPr>
            <p:ph type="title"/>
          </p:nvPr>
        </p:nvSpPr>
        <p:spPr/>
        <p:txBody>
          <a:bodyPr/>
          <a:lstStyle/>
          <a:p>
            <a:r>
              <a:rPr lang="en-US" b="1">
                <a:cs typeface="Calibri Light" panose="020F0302020204030204"/>
              </a:rPr>
              <a:t>Conclusions Cont.</a:t>
            </a:r>
            <a:endParaRPr lang="en-US"/>
          </a:p>
        </p:txBody>
      </p:sp>
      <p:sp>
        <p:nvSpPr>
          <p:cNvPr id="3" name="Content Placeholder 2">
            <a:extLst>
              <a:ext uri="{FF2B5EF4-FFF2-40B4-BE49-F238E27FC236}">
                <a16:creationId xmlns:a16="http://schemas.microsoft.com/office/drawing/2014/main" id="{F7FF7FD5-6B80-2A88-D09B-4FEF06E92715}"/>
              </a:ext>
            </a:extLst>
          </p:cNvPr>
          <p:cNvSpPr>
            <a:spLocks noGrp="1"/>
          </p:cNvSpPr>
          <p:nvPr>
            <p:ph idx="1"/>
          </p:nvPr>
        </p:nvSpPr>
        <p:spPr>
          <a:xfrm>
            <a:off x="838200" y="2193666"/>
            <a:ext cx="5850294" cy="4351338"/>
          </a:xfrm>
        </p:spPr>
        <p:txBody>
          <a:bodyPr vert="horz" lIns="91440" tIns="45720" rIns="91440" bIns="45720" rtlCol="0" anchor="t">
            <a:normAutofit fontScale="92500" lnSpcReduction="20000"/>
          </a:bodyPr>
          <a:lstStyle/>
          <a:p>
            <a:r>
              <a:rPr lang="en-US">
                <a:cs typeface="Calibri"/>
              </a:rPr>
              <a:t>Correlation Coefficient: 0.977</a:t>
            </a:r>
          </a:p>
          <a:p>
            <a:pPr lvl="1" indent="-342900"/>
            <a:r>
              <a:rPr lang="en-US">
                <a:cs typeface="Calibri"/>
              </a:rPr>
              <a:t>There is a strong correlation between number of vaccines distributed and number of CoVID-19 cases</a:t>
            </a:r>
          </a:p>
          <a:p>
            <a:pPr lvl="2" indent="-342900"/>
            <a:r>
              <a:rPr lang="en-US">
                <a:cs typeface="Calibri"/>
              </a:rPr>
              <a:t>Correlation, not causation</a:t>
            </a:r>
          </a:p>
          <a:p>
            <a:pPr lvl="2" indent="-342900"/>
            <a:r>
              <a:rPr lang="en-US">
                <a:cs typeface="Calibri"/>
              </a:rPr>
              <a:t>Important to remember that population is a confounding factor and affects number of cases and vaccines distributed</a:t>
            </a:r>
          </a:p>
          <a:p>
            <a:pPr lvl="2" indent="-342900"/>
            <a:endParaRPr lang="en-US">
              <a:cs typeface="Calibri"/>
            </a:endParaRPr>
          </a:p>
          <a:p>
            <a:pPr marL="342900" lvl="2" indent="-342900"/>
            <a:r>
              <a:rPr lang="en-US" sz="2800">
                <a:cs typeface="Calibri"/>
              </a:rPr>
              <a:t>US Government knew social distancing was not a sustainable policy, so rollout of vaccines allowed more freedom in movement, which corresponds to increases of cases with increases of vaccines</a:t>
            </a:r>
          </a:p>
        </p:txBody>
      </p:sp>
      <p:pic>
        <p:nvPicPr>
          <p:cNvPr id="4" name="Picture 4">
            <a:extLst>
              <a:ext uri="{FF2B5EF4-FFF2-40B4-BE49-F238E27FC236}">
                <a16:creationId xmlns:a16="http://schemas.microsoft.com/office/drawing/2014/main" id="{EAEFAAFF-4ACF-983F-E7B0-6464750D38C5}"/>
              </a:ext>
            </a:extLst>
          </p:cNvPr>
          <p:cNvPicPr>
            <a:picLocks noChangeAspect="1"/>
          </p:cNvPicPr>
          <p:nvPr/>
        </p:nvPicPr>
        <p:blipFill>
          <a:blip r:embed="rId3"/>
          <a:stretch>
            <a:fillRect/>
          </a:stretch>
        </p:blipFill>
        <p:spPr>
          <a:xfrm>
            <a:off x="6725297" y="2196195"/>
            <a:ext cx="5096587" cy="1812466"/>
          </a:xfrm>
          <a:prstGeom prst="rect">
            <a:avLst/>
          </a:prstGeom>
        </p:spPr>
      </p:pic>
      <p:sp>
        <p:nvSpPr>
          <p:cNvPr id="6" name="Content Placeholder 2">
            <a:extLst>
              <a:ext uri="{FF2B5EF4-FFF2-40B4-BE49-F238E27FC236}">
                <a16:creationId xmlns:a16="http://schemas.microsoft.com/office/drawing/2014/main" id="{8AF010AB-73EA-E700-096F-1D6736AC9576}"/>
              </a:ext>
            </a:extLst>
          </p:cNvPr>
          <p:cNvSpPr txBox="1">
            <a:spLocks/>
          </p:cNvSpPr>
          <p:nvPr/>
        </p:nvSpPr>
        <p:spPr>
          <a:xfrm>
            <a:off x="1198440" y="1440452"/>
            <a:ext cx="9795638" cy="943119"/>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a:t>Studying correlation between vaccines and new cases</a:t>
            </a:r>
          </a:p>
        </p:txBody>
      </p:sp>
    </p:spTree>
    <p:extLst>
      <p:ext uri="{BB962C8B-B14F-4D97-AF65-F5344CB8AC3E}">
        <p14:creationId xmlns:p14="http://schemas.microsoft.com/office/powerpoint/2010/main" val="26834864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7B40A-F342-D567-6400-52120C7BFB81}"/>
              </a:ext>
            </a:extLst>
          </p:cNvPr>
          <p:cNvSpPr>
            <a:spLocks noGrp="1"/>
          </p:cNvSpPr>
          <p:nvPr>
            <p:ph type="title"/>
          </p:nvPr>
        </p:nvSpPr>
        <p:spPr/>
        <p:txBody>
          <a:bodyPr/>
          <a:lstStyle/>
          <a:p>
            <a:r>
              <a:rPr lang="en-US" b="1">
                <a:cs typeface="Calibri Light"/>
              </a:rPr>
              <a:t>Next Steps</a:t>
            </a:r>
          </a:p>
        </p:txBody>
      </p:sp>
      <p:sp>
        <p:nvSpPr>
          <p:cNvPr id="3" name="Content Placeholder 2">
            <a:extLst>
              <a:ext uri="{FF2B5EF4-FFF2-40B4-BE49-F238E27FC236}">
                <a16:creationId xmlns:a16="http://schemas.microsoft.com/office/drawing/2014/main" id="{3440273D-04F6-8CCC-523B-7095C62A9B71}"/>
              </a:ext>
            </a:extLst>
          </p:cNvPr>
          <p:cNvSpPr>
            <a:spLocks noGrp="1"/>
          </p:cNvSpPr>
          <p:nvPr>
            <p:ph idx="1"/>
          </p:nvPr>
        </p:nvSpPr>
        <p:spPr/>
        <p:txBody>
          <a:bodyPr vert="horz" lIns="91440" tIns="45720" rIns="91440" bIns="45720" rtlCol="0" anchor="t">
            <a:normAutofit/>
          </a:bodyPr>
          <a:lstStyle/>
          <a:p>
            <a:r>
              <a:rPr lang="en-US">
                <a:cs typeface="Calibri"/>
              </a:rPr>
              <a:t>Compare state vaccine rates and CoVID-19 case rates by population density or percentages of state population</a:t>
            </a:r>
          </a:p>
          <a:p>
            <a:r>
              <a:rPr lang="en-US">
                <a:cs typeface="Calibri"/>
              </a:rPr>
              <a:t>Look at how vaccine numbers compare with CoVID-19 death numbers </a:t>
            </a:r>
          </a:p>
          <a:p>
            <a:pPr lvl="1" indent="0"/>
            <a:r>
              <a:rPr lang="en-US">
                <a:cs typeface="Calibri"/>
              </a:rPr>
              <a:t> May not see a "true" correlation between vaccines and case numbers because people can get CoVID-19 even while vaccinated (especially with variants)</a:t>
            </a:r>
          </a:p>
          <a:p>
            <a:pPr lvl="1" indent="0"/>
            <a:r>
              <a:rPr lang="en-US">
                <a:cs typeface="Calibri"/>
              </a:rPr>
              <a:t> Deaths from CoVID-19 against vaccine numbers might show different relationship</a:t>
            </a:r>
          </a:p>
        </p:txBody>
      </p:sp>
    </p:spTree>
    <p:extLst>
      <p:ext uri="{BB962C8B-B14F-4D97-AF65-F5344CB8AC3E}">
        <p14:creationId xmlns:p14="http://schemas.microsoft.com/office/powerpoint/2010/main" val="32375393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DB6AA-317D-D92C-DEE7-7ADD36D0B598}"/>
              </a:ext>
            </a:extLst>
          </p:cNvPr>
          <p:cNvSpPr>
            <a:spLocks noGrp="1"/>
          </p:cNvSpPr>
          <p:nvPr>
            <p:ph type="title"/>
          </p:nvPr>
        </p:nvSpPr>
        <p:spPr>
          <a:xfrm>
            <a:off x="801158" y="0"/>
            <a:ext cx="10515600" cy="1325563"/>
          </a:xfrm>
        </p:spPr>
        <p:txBody>
          <a:bodyPr/>
          <a:lstStyle/>
          <a:p>
            <a:r>
              <a:rPr lang="en-US" b="1">
                <a:cs typeface="Calibri Light"/>
              </a:rPr>
              <a:t>References</a:t>
            </a:r>
          </a:p>
        </p:txBody>
      </p:sp>
      <p:sp>
        <p:nvSpPr>
          <p:cNvPr id="3" name="Content Placeholder 2">
            <a:extLst>
              <a:ext uri="{FF2B5EF4-FFF2-40B4-BE49-F238E27FC236}">
                <a16:creationId xmlns:a16="http://schemas.microsoft.com/office/drawing/2014/main" id="{C06920DF-5AC0-F1AC-2B3A-2B42C50D4236}"/>
              </a:ext>
            </a:extLst>
          </p:cNvPr>
          <p:cNvSpPr>
            <a:spLocks noGrp="1"/>
          </p:cNvSpPr>
          <p:nvPr>
            <p:ph idx="1"/>
          </p:nvPr>
        </p:nvSpPr>
        <p:spPr>
          <a:xfrm>
            <a:off x="838200" y="1050347"/>
            <a:ext cx="10515600" cy="5213978"/>
          </a:xfrm>
        </p:spPr>
        <p:txBody>
          <a:bodyPr vert="horz" lIns="91440" tIns="45720" rIns="91440" bIns="45720" rtlCol="0" anchor="t">
            <a:normAutofit/>
          </a:bodyPr>
          <a:lstStyle/>
          <a:p>
            <a:r>
              <a:rPr lang="en-US" sz="1800">
                <a:ea typeface="+mn-lt"/>
                <a:cs typeface="+mn-lt"/>
                <a:hlinkClick r:id="rId2"/>
              </a:rPr>
              <a:t>https://www.livescience.com/first-case-coronavirus-found.html</a:t>
            </a:r>
            <a:endParaRPr lang="en-US" sz="1800">
              <a:ea typeface="+mn-lt"/>
              <a:cs typeface="+mn-lt"/>
            </a:endParaRPr>
          </a:p>
          <a:p>
            <a:r>
              <a:rPr lang="en-US" sz="1800">
                <a:ea typeface="+mn-lt"/>
                <a:cs typeface="+mn-lt"/>
                <a:hlinkClick r:id="rId3"/>
              </a:rPr>
              <a:t>https://www.ajmc.com/view/a-timeline-of-covid-19-vaccine-developments-in-2021</a:t>
            </a:r>
            <a:endParaRPr lang="en-US" sz="1800">
              <a:ea typeface="+mn-lt"/>
              <a:cs typeface="+mn-lt"/>
            </a:endParaRPr>
          </a:p>
          <a:p>
            <a:r>
              <a:rPr lang="en-US" sz="1800">
                <a:ea typeface="+mn-lt"/>
                <a:cs typeface="+mn-lt"/>
                <a:hlinkClick r:id="rId4"/>
              </a:rPr>
              <a:t>https://www.cnbc.com/2020/02/26/new-coronavirus-cases-outside-china-exceeded-those-in-china-for-the-first-time-who-says.html</a:t>
            </a:r>
            <a:endParaRPr lang="en-US" sz="1800">
              <a:cs typeface="Calibri"/>
            </a:endParaRPr>
          </a:p>
          <a:p>
            <a:r>
              <a:rPr lang="en-US" sz="1800">
                <a:ea typeface="+mn-lt"/>
                <a:cs typeface="+mn-lt"/>
                <a:hlinkClick r:id="rId5"/>
              </a:rPr>
              <a:t>https://www.npr.org/sections/coronavirus-live-updates/2020/04/01/825205607/coast-guard-tells-cruise-ships-with-covid-19-cases-to-stay-away-from-u-s-ports</a:t>
            </a:r>
          </a:p>
          <a:p>
            <a:r>
              <a:rPr lang="en-US" sz="1800">
                <a:ea typeface="+mn-lt"/>
                <a:cs typeface="+mn-lt"/>
                <a:hlinkClick r:id="rId6"/>
              </a:rPr>
              <a:t>https://www.cidrap.umn.edu/covid-19/covid-19-cases-surge-south-korea-italy-and-iran</a:t>
            </a:r>
            <a:endParaRPr lang="en-US" sz="1800">
              <a:ea typeface="+mn-lt"/>
              <a:cs typeface="+mn-lt"/>
            </a:endParaRPr>
          </a:p>
          <a:p>
            <a:r>
              <a:rPr lang="en-US" sz="1800">
                <a:ea typeface="+mn-lt"/>
                <a:cs typeface="+mn-lt"/>
                <a:hlinkClick r:id="rId7"/>
              </a:rPr>
              <a:t>https://www.cnn.com/2020/03/17/health/coronavirus-vaccine-first-dose-participant/index.html</a:t>
            </a:r>
          </a:p>
          <a:p>
            <a:r>
              <a:rPr lang="en-US" sz="1800">
                <a:ea typeface="+mn-lt"/>
                <a:cs typeface="+mn-lt"/>
                <a:hlinkClick r:id="rId8"/>
              </a:rPr>
              <a:t>https://www.cnn.com/2020/12/21/politics/bidens-coronavirus-vaccination/index.html</a:t>
            </a:r>
            <a:endParaRPr lang="en-US" sz="1800">
              <a:cs typeface="Calibri"/>
            </a:endParaRPr>
          </a:p>
          <a:p>
            <a:r>
              <a:rPr lang="en-US" sz="1800">
                <a:ea typeface="+mn-lt"/>
                <a:cs typeface="+mn-lt"/>
                <a:hlinkClick r:id="rId9"/>
              </a:rPr>
              <a:t>https://www.npr.org/sections/coronavirus-live-updates/2021/05/12/996185305/federal-panel-recommends-coronavirus-vaccines-for-adolescents-aged-12-15</a:t>
            </a:r>
            <a:endParaRPr lang="en-US" sz="1800">
              <a:ea typeface="+mn-lt"/>
              <a:cs typeface="+mn-lt"/>
            </a:endParaRPr>
          </a:p>
          <a:p>
            <a:r>
              <a:rPr lang="en-US" sz="1800" u="sng">
                <a:ea typeface="+mn-lt"/>
                <a:cs typeface="+mn-lt"/>
                <a:hlinkClick r:id="rId10"/>
              </a:rPr>
              <a:t>https://data.cdc.gov/Vaccinations/COVID-19-Vaccine-Distribution-Allocations-by-Juris/saz5-9hgg</a:t>
            </a:r>
            <a:endParaRPr lang="en-US" sz="1800">
              <a:ea typeface="+mn-lt"/>
              <a:cs typeface="+mn-lt"/>
            </a:endParaRPr>
          </a:p>
          <a:p>
            <a:r>
              <a:rPr lang="en-US" sz="1800" u="sng">
                <a:ea typeface="+mn-lt"/>
                <a:cs typeface="+mn-lt"/>
                <a:hlinkClick r:id="rId11"/>
              </a:rPr>
              <a:t>https://data.cdc.gov/Vaccinations/COVID-19-Vaccine-Distribution-Allocations-by-Juris/b7pe-5nws</a:t>
            </a:r>
            <a:endParaRPr lang="en-US">
              <a:ea typeface="+mn-lt"/>
              <a:cs typeface="+mn-lt"/>
            </a:endParaRPr>
          </a:p>
          <a:p>
            <a:r>
              <a:rPr lang="en-US" sz="1800" u="sng">
                <a:ea typeface="+mn-lt"/>
                <a:cs typeface="+mn-lt"/>
                <a:hlinkClick r:id="rId12"/>
              </a:rPr>
              <a:t>https://data.cdc.gov/Vaccinations/COVID-19-Vaccine-Distribution-Allocations-by-Juris/w9zu-fywh</a:t>
            </a:r>
            <a:endParaRPr lang="en-US">
              <a:cs typeface="Calibri" panose="020F0502020204030204"/>
            </a:endParaRPr>
          </a:p>
          <a:p>
            <a:r>
              <a:rPr lang="en-US" sz="1800" u="sng">
                <a:ea typeface="+mn-lt"/>
                <a:cs typeface="+mn-lt"/>
                <a:hlinkClick r:id="rId13"/>
              </a:rPr>
              <a:t>https://github.com/nytimes/covid-19-data/blob/master/README.md</a:t>
            </a:r>
            <a:endParaRPr lang="en-US" sz="1800" u="sng">
              <a:cs typeface="Calibri"/>
            </a:endParaRPr>
          </a:p>
          <a:p>
            <a:endParaRPr lang="en-US" sz="1800">
              <a:cs typeface="Calibri"/>
            </a:endParaRPr>
          </a:p>
          <a:p>
            <a:endParaRPr lang="en-US" sz="1800">
              <a:cs typeface="Calibri"/>
            </a:endParaRPr>
          </a:p>
          <a:p>
            <a:endParaRPr lang="en-US" sz="1800">
              <a:cs typeface="Calibri"/>
            </a:endParaRPr>
          </a:p>
          <a:p>
            <a:endParaRPr lang="en-US" sz="1800">
              <a:cs typeface="Calibri"/>
            </a:endParaRPr>
          </a:p>
        </p:txBody>
      </p:sp>
    </p:spTree>
    <p:extLst>
      <p:ext uri="{BB962C8B-B14F-4D97-AF65-F5344CB8AC3E}">
        <p14:creationId xmlns:p14="http://schemas.microsoft.com/office/powerpoint/2010/main" val="20646018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58B2E-1D3D-4D25-3CF8-B950053819EB}"/>
              </a:ext>
            </a:extLst>
          </p:cNvPr>
          <p:cNvSpPr>
            <a:spLocks noGrp="1"/>
          </p:cNvSpPr>
          <p:nvPr>
            <p:ph type="ctrTitle"/>
          </p:nvPr>
        </p:nvSpPr>
        <p:spPr/>
        <p:txBody>
          <a:bodyPr/>
          <a:lstStyle/>
          <a:p>
            <a:r>
              <a:rPr lang="en-US" dirty="0" err="1">
                <a:cs typeface="Calibri Light"/>
              </a:rPr>
              <a:t>Github</a:t>
            </a:r>
            <a:r>
              <a:rPr lang="en-US" dirty="0">
                <a:cs typeface="Calibri Light"/>
              </a:rPr>
              <a:t> Repo with code</a:t>
            </a:r>
            <a:endParaRPr lang="en-US" dirty="0"/>
          </a:p>
        </p:txBody>
      </p:sp>
      <p:sp>
        <p:nvSpPr>
          <p:cNvPr id="3" name="Subtitle 2">
            <a:extLst>
              <a:ext uri="{FF2B5EF4-FFF2-40B4-BE49-F238E27FC236}">
                <a16:creationId xmlns:a16="http://schemas.microsoft.com/office/drawing/2014/main" id="{EDE47C79-35FE-460E-324A-5D2B3138B1B9}"/>
              </a:ext>
            </a:extLst>
          </p:cNvPr>
          <p:cNvSpPr>
            <a:spLocks noGrp="1"/>
          </p:cNvSpPr>
          <p:nvPr>
            <p:ph type="subTitle" idx="1"/>
          </p:nvPr>
        </p:nvSpPr>
        <p:spPr/>
        <p:txBody>
          <a:bodyPr vert="horz" lIns="91440" tIns="45720" rIns="91440" bIns="45720" rtlCol="0" anchor="t">
            <a:normAutofit/>
          </a:bodyPr>
          <a:lstStyle/>
          <a:p>
            <a:r>
              <a:rPr lang="en-US" dirty="0">
                <a:ea typeface="+mn-lt"/>
                <a:cs typeface="+mn-lt"/>
                <a:hlinkClick r:id="rId2"/>
              </a:rPr>
              <a:t>https://github.com/krutalp/Final_Project_Covid_Data</a:t>
            </a:r>
            <a:r>
              <a:rPr lang="en-US" dirty="0">
                <a:ea typeface="+mn-lt"/>
                <a:cs typeface="+mn-lt"/>
              </a:rPr>
              <a:t> </a:t>
            </a:r>
            <a:endParaRPr lang="en-US">
              <a:ea typeface="+mn-lt"/>
              <a:cs typeface="+mn-lt"/>
            </a:endParaRPr>
          </a:p>
        </p:txBody>
      </p:sp>
    </p:spTree>
    <p:extLst>
      <p:ext uri="{BB962C8B-B14F-4D97-AF65-F5344CB8AC3E}">
        <p14:creationId xmlns:p14="http://schemas.microsoft.com/office/powerpoint/2010/main" val="1642960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55A88-F470-8973-8644-A821C6DD739C}"/>
              </a:ext>
            </a:extLst>
          </p:cNvPr>
          <p:cNvSpPr>
            <a:spLocks noGrp="1"/>
          </p:cNvSpPr>
          <p:nvPr>
            <p:ph type="title"/>
          </p:nvPr>
        </p:nvSpPr>
        <p:spPr/>
        <p:txBody>
          <a:bodyPr/>
          <a:lstStyle/>
          <a:p>
            <a:r>
              <a:rPr lang="en-US" b="1">
                <a:cs typeface="Calibri Light"/>
              </a:rPr>
              <a:t>Introduction</a:t>
            </a:r>
          </a:p>
        </p:txBody>
      </p:sp>
      <p:sp>
        <p:nvSpPr>
          <p:cNvPr id="3" name="Content Placeholder 2">
            <a:extLst>
              <a:ext uri="{FF2B5EF4-FFF2-40B4-BE49-F238E27FC236}">
                <a16:creationId xmlns:a16="http://schemas.microsoft.com/office/drawing/2014/main" id="{7D780620-2944-2C63-DAAB-B739888D6E59}"/>
              </a:ext>
            </a:extLst>
          </p:cNvPr>
          <p:cNvSpPr>
            <a:spLocks noGrp="1"/>
          </p:cNvSpPr>
          <p:nvPr>
            <p:ph idx="1"/>
          </p:nvPr>
        </p:nvSpPr>
        <p:spPr/>
        <p:txBody>
          <a:bodyPr vert="horz" lIns="91440" tIns="45720" rIns="91440" bIns="45720" rtlCol="0" anchor="t">
            <a:normAutofit/>
          </a:bodyPr>
          <a:lstStyle/>
          <a:p>
            <a:r>
              <a:rPr lang="en-US">
                <a:cs typeface="Calibri"/>
              </a:rPr>
              <a:t>CoVID-19 was first recorded in China's Hubei province in as early as November 2019</a:t>
            </a:r>
          </a:p>
          <a:p>
            <a:pPr lvl="1"/>
            <a:r>
              <a:rPr lang="en-US">
                <a:cs typeface="Calibri"/>
              </a:rPr>
              <a:t>Efforts to reduce the spread were limited to social isolation and distancing</a:t>
            </a:r>
          </a:p>
          <a:p>
            <a:pPr marL="457200" lvl="1" indent="0">
              <a:buNone/>
            </a:pPr>
            <a:endParaRPr lang="en-US">
              <a:cs typeface="Calibri"/>
            </a:endParaRPr>
          </a:p>
          <a:p>
            <a:pPr marL="457200" lvl="1" indent="-457200"/>
            <a:r>
              <a:rPr lang="en-US" sz="2800">
                <a:cs typeface="Calibri"/>
              </a:rPr>
              <a:t>Vaccines were released nearly a year later (Jan. 4, 2021)</a:t>
            </a:r>
          </a:p>
          <a:p>
            <a:pPr marL="914400" lvl="2" indent="-457200"/>
            <a:r>
              <a:rPr lang="en-US" sz="2400">
                <a:cs typeface="Calibri"/>
              </a:rPr>
              <a:t>Distribution began in Europe and soon came to the US and rest of the world</a:t>
            </a:r>
          </a:p>
          <a:p>
            <a:pPr marL="914400" lvl="2" indent="-457200"/>
            <a:endParaRPr lang="en-US">
              <a:cs typeface="Calibri"/>
            </a:endParaRPr>
          </a:p>
          <a:p>
            <a:pPr marL="342900" lvl="2" indent="-342900"/>
            <a:r>
              <a:rPr lang="en-US" sz="2800">
                <a:cs typeface="Calibri"/>
              </a:rPr>
              <a:t>The vaccines had varying levels of efficacy against CoVID-19</a:t>
            </a:r>
          </a:p>
          <a:p>
            <a:pPr marL="800100" lvl="3" indent="-342900"/>
            <a:r>
              <a:rPr lang="en-US" sz="2400">
                <a:cs typeface="Calibri"/>
              </a:rPr>
              <a:t>Pfizer and Moderna were about 95% in trials, while Janssen was about 66%</a:t>
            </a:r>
          </a:p>
        </p:txBody>
      </p:sp>
    </p:spTree>
    <p:extLst>
      <p:ext uri="{BB962C8B-B14F-4D97-AF65-F5344CB8AC3E}">
        <p14:creationId xmlns:p14="http://schemas.microsoft.com/office/powerpoint/2010/main" val="2836044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2463A-F6E9-5B21-4404-2A19F2F39C5B}"/>
              </a:ext>
            </a:extLst>
          </p:cNvPr>
          <p:cNvSpPr>
            <a:spLocks noGrp="1"/>
          </p:cNvSpPr>
          <p:nvPr>
            <p:ph type="title"/>
          </p:nvPr>
        </p:nvSpPr>
        <p:spPr/>
        <p:txBody>
          <a:bodyPr/>
          <a:lstStyle/>
          <a:p>
            <a:r>
              <a:rPr lang="en-US" b="1">
                <a:cs typeface="Calibri Light"/>
              </a:rPr>
              <a:t>CoVID-19 in the News</a:t>
            </a:r>
            <a:endParaRPr lang="en-US" b="1"/>
          </a:p>
        </p:txBody>
      </p:sp>
      <p:pic>
        <p:nvPicPr>
          <p:cNvPr id="7" name="Picture 7" descr="Text&#10;&#10;Description automatically generated">
            <a:extLst>
              <a:ext uri="{FF2B5EF4-FFF2-40B4-BE49-F238E27FC236}">
                <a16:creationId xmlns:a16="http://schemas.microsoft.com/office/drawing/2014/main" id="{3F9EC120-AA75-0174-3875-8E37117DD102}"/>
              </a:ext>
            </a:extLst>
          </p:cNvPr>
          <p:cNvPicPr>
            <a:picLocks noChangeAspect="1"/>
          </p:cNvPicPr>
          <p:nvPr/>
        </p:nvPicPr>
        <p:blipFill>
          <a:blip r:embed="rId2"/>
          <a:stretch>
            <a:fillRect/>
          </a:stretch>
        </p:blipFill>
        <p:spPr>
          <a:xfrm>
            <a:off x="457200" y="1848816"/>
            <a:ext cx="4655127" cy="1428550"/>
          </a:xfrm>
          <a:prstGeom prst="rect">
            <a:avLst/>
          </a:prstGeom>
        </p:spPr>
      </p:pic>
      <p:pic>
        <p:nvPicPr>
          <p:cNvPr id="8" name="Picture 8" descr="Graphical user interface, text, application, email&#10;&#10;Description automatically generated">
            <a:extLst>
              <a:ext uri="{FF2B5EF4-FFF2-40B4-BE49-F238E27FC236}">
                <a16:creationId xmlns:a16="http://schemas.microsoft.com/office/drawing/2014/main" id="{176E4777-4E72-5B62-2AB7-0F47B9BE2884}"/>
              </a:ext>
            </a:extLst>
          </p:cNvPr>
          <p:cNvPicPr>
            <a:picLocks noChangeAspect="1"/>
          </p:cNvPicPr>
          <p:nvPr/>
        </p:nvPicPr>
        <p:blipFill>
          <a:blip r:embed="rId3"/>
          <a:stretch>
            <a:fillRect/>
          </a:stretch>
        </p:blipFill>
        <p:spPr>
          <a:xfrm>
            <a:off x="6291532" y="1848180"/>
            <a:ext cx="5086709" cy="2011450"/>
          </a:xfrm>
          <a:prstGeom prst="rect">
            <a:avLst/>
          </a:prstGeom>
        </p:spPr>
      </p:pic>
      <p:pic>
        <p:nvPicPr>
          <p:cNvPr id="9" name="Picture 9" descr="A picture containing text&#10;&#10;Description automatically generated">
            <a:extLst>
              <a:ext uri="{FF2B5EF4-FFF2-40B4-BE49-F238E27FC236}">
                <a16:creationId xmlns:a16="http://schemas.microsoft.com/office/drawing/2014/main" id="{80CE18A0-DCDE-6EB7-6645-E3230A61A598}"/>
              </a:ext>
            </a:extLst>
          </p:cNvPr>
          <p:cNvPicPr>
            <a:picLocks noChangeAspect="1"/>
          </p:cNvPicPr>
          <p:nvPr/>
        </p:nvPicPr>
        <p:blipFill>
          <a:blip r:embed="rId4"/>
          <a:stretch>
            <a:fillRect/>
          </a:stretch>
        </p:blipFill>
        <p:spPr>
          <a:xfrm>
            <a:off x="454324" y="3563421"/>
            <a:ext cx="5690558" cy="1700854"/>
          </a:xfrm>
          <a:prstGeom prst="rect">
            <a:avLst/>
          </a:prstGeom>
        </p:spPr>
      </p:pic>
      <p:pic>
        <p:nvPicPr>
          <p:cNvPr id="10" name="Picture 10">
            <a:extLst>
              <a:ext uri="{FF2B5EF4-FFF2-40B4-BE49-F238E27FC236}">
                <a16:creationId xmlns:a16="http://schemas.microsoft.com/office/drawing/2014/main" id="{699CF78B-70D3-3000-1EBF-B59FC2442FAD}"/>
              </a:ext>
            </a:extLst>
          </p:cNvPr>
          <p:cNvPicPr>
            <a:picLocks noChangeAspect="1"/>
          </p:cNvPicPr>
          <p:nvPr/>
        </p:nvPicPr>
        <p:blipFill>
          <a:blip r:embed="rId5"/>
          <a:stretch>
            <a:fillRect/>
          </a:stretch>
        </p:blipFill>
        <p:spPr>
          <a:xfrm>
            <a:off x="459317" y="5364012"/>
            <a:ext cx="6546411" cy="849345"/>
          </a:xfrm>
          <a:prstGeom prst="rect">
            <a:avLst/>
          </a:prstGeom>
        </p:spPr>
      </p:pic>
      <p:pic>
        <p:nvPicPr>
          <p:cNvPr id="11" name="Picture 11">
            <a:extLst>
              <a:ext uri="{FF2B5EF4-FFF2-40B4-BE49-F238E27FC236}">
                <a16:creationId xmlns:a16="http://schemas.microsoft.com/office/drawing/2014/main" id="{F3F7F062-9A4F-1446-84FB-BA208DDB2493}"/>
              </a:ext>
            </a:extLst>
          </p:cNvPr>
          <p:cNvPicPr>
            <a:picLocks noChangeAspect="1"/>
          </p:cNvPicPr>
          <p:nvPr/>
        </p:nvPicPr>
        <p:blipFill>
          <a:blip r:embed="rId6"/>
          <a:stretch>
            <a:fillRect/>
          </a:stretch>
        </p:blipFill>
        <p:spPr>
          <a:xfrm>
            <a:off x="5772150" y="3858062"/>
            <a:ext cx="5939366" cy="856377"/>
          </a:xfrm>
          <a:prstGeom prst="rect">
            <a:avLst/>
          </a:prstGeom>
        </p:spPr>
      </p:pic>
      <p:pic>
        <p:nvPicPr>
          <p:cNvPr id="12" name="Picture 12" descr="Graphical user interface, text, application, chat or text message&#10;&#10;Description automatically generated">
            <a:extLst>
              <a:ext uri="{FF2B5EF4-FFF2-40B4-BE49-F238E27FC236}">
                <a16:creationId xmlns:a16="http://schemas.microsoft.com/office/drawing/2014/main" id="{5BE28FA4-CC0A-6D85-FD12-7992DD509224}"/>
              </a:ext>
            </a:extLst>
          </p:cNvPr>
          <p:cNvPicPr>
            <a:picLocks noChangeAspect="1"/>
          </p:cNvPicPr>
          <p:nvPr/>
        </p:nvPicPr>
        <p:blipFill>
          <a:blip r:embed="rId7"/>
          <a:stretch>
            <a:fillRect/>
          </a:stretch>
        </p:blipFill>
        <p:spPr>
          <a:xfrm>
            <a:off x="7222067" y="5055002"/>
            <a:ext cx="4785783" cy="1298829"/>
          </a:xfrm>
          <a:prstGeom prst="rect">
            <a:avLst/>
          </a:prstGeom>
        </p:spPr>
      </p:pic>
    </p:spTree>
    <p:extLst>
      <p:ext uri="{BB962C8B-B14F-4D97-AF65-F5344CB8AC3E}">
        <p14:creationId xmlns:p14="http://schemas.microsoft.com/office/powerpoint/2010/main" val="1738166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37F0B-BAEA-B0D2-649F-D606A317D3AC}"/>
              </a:ext>
            </a:extLst>
          </p:cNvPr>
          <p:cNvSpPr>
            <a:spLocks noGrp="1"/>
          </p:cNvSpPr>
          <p:nvPr>
            <p:ph type="title"/>
          </p:nvPr>
        </p:nvSpPr>
        <p:spPr/>
        <p:txBody>
          <a:bodyPr/>
          <a:lstStyle/>
          <a:p>
            <a:r>
              <a:rPr lang="en-US" b="1">
                <a:cs typeface="Calibri Light"/>
              </a:rPr>
              <a:t>Research Question</a:t>
            </a:r>
            <a:endParaRPr lang="en-US" b="1"/>
          </a:p>
        </p:txBody>
      </p:sp>
      <p:sp>
        <p:nvSpPr>
          <p:cNvPr id="3" name="Content Placeholder 2">
            <a:extLst>
              <a:ext uri="{FF2B5EF4-FFF2-40B4-BE49-F238E27FC236}">
                <a16:creationId xmlns:a16="http://schemas.microsoft.com/office/drawing/2014/main" id="{48A6DAC5-18AF-4D44-668F-03DCAD147758}"/>
              </a:ext>
            </a:extLst>
          </p:cNvPr>
          <p:cNvSpPr>
            <a:spLocks noGrp="1"/>
          </p:cNvSpPr>
          <p:nvPr>
            <p:ph idx="1"/>
          </p:nvPr>
        </p:nvSpPr>
        <p:spPr/>
        <p:txBody>
          <a:bodyPr vert="horz" lIns="91440" tIns="45720" rIns="91440" bIns="45720" rtlCol="0" anchor="t">
            <a:normAutofit/>
          </a:bodyPr>
          <a:lstStyle/>
          <a:p>
            <a:r>
              <a:rPr lang="en-US">
                <a:ea typeface="+mn-lt"/>
                <a:cs typeface="+mn-lt"/>
              </a:rPr>
              <a:t>How do vaccinations across each state compare with total cases across each state in 2021?</a:t>
            </a:r>
            <a:endParaRPr lang="en-US"/>
          </a:p>
          <a:p>
            <a:r>
              <a:rPr lang="en-US">
                <a:ea typeface="+mn-lt"/>
                <a:cs typeface="+mn-lt"/>
              </a:rPr>
              <a:t>Is there a significant correlation between rate of vaccinations and number of total cases by state over time?</a:t>
            </a:r>
          </a:p>
          <a:p>
            <a:r>
              <a:rPr lang="en-US">
                <a:cs typeface="Calibri"/>
              </a:rPr>
              <a:t>Was this the US government's initial strategy?</a:t>
            </a:r>
          </a:p>
          <a:p>
            <a:endParaRPr lang="en-US">
              <a:cs typeface="Calibri"/>
            </a:endParaRPr>
          </a:p>
        </p:txBody>
      </p:sp>
    </p:spTree>
    <p:extLst>
      <p:ext uri="{BB962C8B-B14F-4D97-AF65-F5344CB8AC3E}">
        <p14:creationId xmlns:p14="http://schemas.microsoft.com/office/powerpoint/2010/main" val="1783364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DB0D4-9CC3-8D06-21A1-F6CF52FD074C}"/>
              </a:ext>
            </a:extLst>
          </p:cNvPr>
          <p:cNvSpPr>
            <a:spLocks noGrp="1"/>
          </p:cNvSpPr>
          <p:nvPr>
            <p:ph type="title"/>
          </p:nvPr>
        </p:nvSpPr>
        <p:spPr/>
        <p:txBody>
          <a:bodyPr/>
          <a:lstStyle/>
          <a:p>
            <a:r>
              <a:rPr lang="en-US" b="1">
                <a:cs typeface="Calibri Light"/>
              </a:rPr>
              <a:t>Data Sourcing</a:t>
            </a:r>
            <a:endParaRPr lang="en-US" b="1"/>
          </a:p>
        </p:txBody>
      </p:sp>
      <p:sp>
        <p:nvSpPr>
          <p:cNvPr id="3" name="Content Placeholder 2">
            <a:extLst>
              <a:ext uri="{FF2B5EF4-FFF2-40B4-BE49-F238E27FC236}">
                <a16:creationId xmlns:a16="http://schemas.microsoft.com/office/drawing/2014/main" id="{B205F616-C912-EFBC-01C2-414061B3927C}"/>
              </a:ext>
            </a:extLst>
          </p:cNvPr>
          <p:cNvSpPr>
            <a:spLocks noGrp="1"/>
          </p:cNvSpPr>
          <p:nvPr>
            <p:ph idx="1"/>
          </p:nvPr>
        </p:nvSpPr>
        <p:spPr>
          <a:xfrm>
            <a:off x="5194539" y="1171455"/>
            <a:ext cx="6159261" cy="3258660"/>
          </a:xfrm>
        </p:spPr>
        <p:txBody>
          <a:bodyPr vert="horz" lIns="91440" tIns="45720" rIns="91440" bIns="45720" rtlCol="0" anchor="t">
            <a:normAutofit/>
          </a:bodyPr>
          <a:lstStyle/>
          <a:p>
            <a:r>
              <a:rPr lang="en-US">
                <a:cs typeface="Calibri"/>
              </a:rPr>
              <a:t>Data for vaccines from CDC</a:t>
            </a:r>
          </a:p>
          <a:p>
            <a:pPr lvl="1"/>
            <a:r>
              <a:rPr lang="en-US">
                <a:ea typeface="+mn-lt"/>
                <a:cs typeface="+mn-lt"/>
              </a:rPr>
              <a:t>Tracks total number of vaccines per type (Moderna, Pfizer, J&amp;J) distributed per week in each state </a:t>
            </a:r>
          </a:p>
          <a:p>
            <a:pPr lvl="2" indent="-342900"/>
            <a:r>
              <a:rPr lang="en-US">
                <a:ea typeface="+mn-lt"/>
                <a:cs typeface="+mn-lt"/>
              </a:rPr>
              <a:t>Pfizer: </a:t>
            </a:r>
            <a:r>
              <a:rPr lang="en-US" sz="1600" u="sng">
                <a:ea typeface="+mn-lt"/>
                <a:cs typeface="+mn-lt"/>
                <a:hlinkClick r:id="rId2"/>
              </a:rPr>
              <a:t>https://data.cdc.gov/Vaccinations/COVID-19-Vaccine-Distribution-Allocations-by-Juris/saz5-9hgg</a:t>
            </a:r>
            <a:endParaRPr lang="en-US" sz="1600">
              <a:ea typeface="+mn-lt"/>
              <a:cs typeface="+mn-lt"/>
            </a:endParaRPr>
          </a:p>
          <a:p>
            <a:pPr lvl="2" indent="-342900"/>
            <a:r>
              <a:rPr lang="en-US">
                <a:ea typeface="+mn-lt"/>
                <a:cs typeface="+mn-lt"/>
              </a:rPr>
              <a:t>Moderna: </a:t>
            </a:r>
            <a:r>
              <a:rPr lang="en-US" sz="1600" u="sng">
                <a:ea typeface="+mn-lt"/>
                <a:cs typeface="+mn-lt"/>
                <a:hlinkClick r:id="rId3"/>
              </a:rPr>
              <a:t>https://data.cdc.gov/Vaccinations/COVID-19-Vaccine-Distribution-Allocations-by-Juris/b7pe-5nws</a:t>
            </a:r>
            <a:endParaRPr lang="en-US" sz="1600">
              <a:ea typeface="+mn-lt"/>
              <a:cs typeface="+mn-lt"/>
            </a:endParaRPr>
          </a:p>
          <a:p>
            <a:pPr lvl="2" indent="-342900"/>
            <a:r>
              <a:rPr lang="en-US">
                <a:ea typeface="+mn-lt"/>
                <a:cs typeface="+mn-lt"/>
              </a:rPr>
              <a:t>Janssen:</a:t>
            </a:r>
            <a:r>
              <a:rPr lang="en-US" sz="1600">
                <a:ea typeface="+mn-lt"/>
                <a:cs typeface="+mn-lt"/>
              </a:rPr>
              <a:t> </a:t>
            </a:r>
            <a:r>
              <a:rPr lang="en-US" sz="1600" u="sng">
                <a:ea typeface="+mn-lt"/>
                <a:cs typeface="+mn-lt"/>
                <a:hlinkClick r:id="rId4"/>
              </a:rPr>
              <a:t>https://data.cdc.gov/Vaccinations/COVID-19-Vaccine-Distribution-Allocations-by-Juris/w9zu-fywh</a:t>
            </a:r>
            <a:endParaRPr lang="en-US" sz="1600" u="sng">
              <a:ea typeface="+mn-lt"/>
              <a:cs typeface="+mn-lt"/>
            </a:endParaRPr>
          </a:p>
          <a:p>
            <a:pPr marL="457200" lvl="1" indent="0">
              <a:buNone/>
            </a:pPr>
            <a:endParaRPr lang="en-US">
              <a:ea typeface="+mn-lt"/>
              <a:cs typeface="+mn-lt"/>
            </a:endParaRPr>
          </a:p>
        </p:txBody>
      </p:sp>
      <p:pic>
        <p:nvPicPr>
          <p:cNvPr id="4" name="Picture 4">
            <a:extLst>
              <a:ext uri="{FF2B5EF4-FFF2-40B4-BE49-F238E27FC236}">
                <a16:creationId xmlns:a16="http://schemas.microsoft.com/office/drawing/2014/main" id="{159F1025-E54A-3EA3-4FB9-B1D3B9E951CD}"/>
              </a:ext>
            </a:extLst>
          </p:cNvPr>
          <p:cNvPicPr>
            <a:picLocks noChangeAspect="1"/>
          </p:cNvPicPr>
          <p:nvPr/>
        </p:nvPicPr>
        <p:blipFill>
          <a:blip r:embed="rId5"/>
          <a:stretch>
            <a:fillRect/>
          </a:stretch>
        </p:blipFill>
        <p:spPr>
          <a:xfrm>
            <a:off x="483079" y="1339835"/>
            <a:ext cx="4324709" cy="2920312"/>
          </a:xfrm>
          <a:prstGeom prst="rect">
            <a:avLst/>
          </a:prstGeom>
        </p:spPr>
      </p:pic>
      <p:pic>
        <p:nvPicPr>
          <p:cNvPr id="5" name="Picture 5" descr="Text&#10;&#10;Description automatically generated">
            <a:extLst>
              <a:ext uri="{FF2B5EF4-FFF2-40B4-BE49-F238E27FC236}">
                <a16:creationId xmlns:a16="http://schemas.microsoft.com/office/drawing/2014/main" id="{81E9A3C9-5F39-2F1F-D290-A9C96493BB00}"/>
              </a:ext>
            </a:extLst>
          </p:cNvPr>
          <p:cNvPicPr>
            <a:picLocks noChangeAspect="1"/>
          </p:cNvPicPr>
          <p:nvPr/>
        </p:nvPicPr>
        <p:blipFill>
          <a:blip r:embed="rId6"/>
          <a:stretch>
            <a:fillRect/>
          </a:stretch>
        </p:blipFill>
        <p:spPr>
          <a:xfrm>
            <a:off x="6003985" y="4541399"/>
            <a:ext cx="3404558" cy="2224995"/>
          </a:xfrm>
          <a:prstGeom prst="rect">
            <a:avLst/>
          </a:prstGeom>
        </p:spPr>
      </p:pic>
      <p:sp>
        <p:nvSpPr>
          <p:cNvPr id="6" name="TextBox 5">
            <a:extLst>
              <a:ext uri="{FF2B5EF4-FFF2-40B4-BE49-F238E27FC236}">
                <a16:creationId xmlns:a16="http://schemas.microsoft.com/office/drawing/2014/main" id="{4E906D1B-F790-92CB-C341-52CDBD571C98}"/>
              </a:ext>
            </a:extLst>
          </p:cNvPr>
          <p:cNvSpPr txBox="1"/>
          <p:nvPr/>
        </p:nvSpPr>
        <p:spPr>
          <a:xfrm>
            <a:off x="488831" y="4543245"/>
            <a:ext cx="5348375" cy="18271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lvl="1" indent="-342900">
              <a:lnSpc>
                <a:spcPct val="90000"/>
              </a:lnSpc>
              <a:spcBef>
                <a:spcPts val="500"/>
              </a:spcBef>
              <a:buFont typeface="Arial"/>
              <a:buChar char="•"/>
            </a:pPr>
            <a:r>
              <a:rPr lang="en-US" sz="2400">
                <a:ea typeface="+mn-lt"/>
                <a:cs typeface="+mn-lt"/>
              </a:rPr>
              <a:t>Data for cases from New York Times</a:t>
            </a:r>
          </a:p>
          <a:p>
            <a:pPr marL="800100" lvl="2" indent="-342900">
              <a:lnSpc>
                <a:spcPct val="90000"/>
              </a:lnSpc>
              <a:spcBef>
                <a:spcPts val="500"/>
              </a:spcBef>
              <a:buFont typeface="Arial"/>
              <a:buChar char="•"/>
            </a:pPr>
            <a:r>
              <a:rPr lang="en-US">
                <a:ea typeface="+mn-lt"/>
                <a:cs typeface="+mn-lt"/>
              </a:rPr>
              <a:t>Tracks number of CoVID-19 cases per state on a weekly basis</a:t>
            </a:r>
          </a:p>
          <a:p>
            <a:pPr marL="1257300" lvl="3" indent="-285750">
              <a:lnSpc>
                <a:spcPct val="90000"/>
              </a:lnSpc>
              <a:spcBef>
                <a:spcPts val="500"/>
              </a:spcBef>
              <a:buFont typeface="Arial"/>
              <a:buChar char="•"/>
            </a:pPr>
            <a:r>
              <a:rPr lang="en-US" u="sng">
                <a:ea typeface="+mn-lt"/>
                <a:cs typeface="+mn-lt"/>
                <a:hlinkClick r:id="rId7"/>
              </a:rPr>
              <a:t>https://github.com/nytimes/covid-19-data/blob/master/README.md</a:t>
            </a:r>
            <a:endParaRPr lang="en-US">
              <a:ea typeface="+mn-lt"/>
              <a:cs typeface="+mn-lt"/>
            </a:endParaRPr>
          </a:p>
          <a:p>
            <a:pPr algn="l"/>
            <a:endParaRPr lang="en-US">
              <a:cs typeface="Calibri"/>
            </a:endParaRPr>
          </a:p>
        </p:txBody>
      </p:sp>
    </p:spTree>
    <p:extLst>
      <p:ext uri="{BB962C8B-B14F-4D97-AF65-F5344CB8AC3E}">
        <p14:creationId xmlns:p14="http://schemas.microsoft.com/office/powerpoint/2010/main" val="195348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37407-27C2-FEF0-94A6-EE9BEFD4EB0A}"/>
              </a:ext>
            </a:extLst>
          </p:cNvPr>
          <p:cNvSpPr>
            <a:spLocks noGrp="1"/>
          </p:cNvSpPr>
          <p:nvPr>
            <p:ph type="title"/>
          </p:nvPr>
        </p:nvSpPr>
        <p:spPr>
          <a:xfrm>
            <a:off x="838200" y="218168"/>
            <a:ext cx="10515600" cy="1325563"/>
          </a:xfrm>
        </p:spPr>
        <p:txBody>
          <a:bodyPr/>
          <a:lstStyle/>
          <a:p>
            <a:r>
              <a:rPr lang="en-US" b="1">
                <a:cs typeface="Calibri Light"/>
              </a:rPr>
              <a:t>Data Clean-up</a:t>
            </a:r>
          </a:p>
        </p:txBody>
      </p:sp>
      <p:sp>
        <p:nvSpPr>
          <p:cNvPr id="3" name="Content Placeholder 2">
            <a:extLst>
              <a:ext uri="{FF2B5EF4-FFF2-40B4-BE49-F238E27FC236}">
                <a16:creationId xmlns:a16="http://schemas.microsoft.com/office/drawing/2014/main" id="{F6876CC3-2292-5E93-032F-AB8BB4B335C0}"/>
              </a:ext>
            </a:extLst>
          </p:cNvPr>
          <p:cNvSpPr>
            <a:spLocks noGrp="1"/>
          </p:cNvSpPr>
          <p:nvPr>
            <p:ph idx="1"/>
          </p:nvPr>
        </p:nvSpPr>
        <p:spPr>
          <a:xfrm>
            <a:off x="838200" y="1375306"/>
            <a:ext cx="10515600" cy="4991130"/>
          </a:xfrm>
        </p:spPr>
        <p:txBody>
          <a:bodyPr vert="horz" lIns="91440" tIns="45720" rIns="91440" bIns="45720" rtlCol="0" anchor="t">
            <a:normAutofit fontScale="92500" lnSpcReduction="20000"/>
          </a:bodyPr>
          <a:lstStyle/>
          <a:p>
            <a:r>
              <a:rPr lang="en-US">
                <a:ea typeface="+mn-lt"/>
                <a:cs typeface="+mn-lt"/>
              </a:rPr>
              <a:t>Starting with data from May 2021, mapped out inoculation of population state-wise, using data from 3 major vaccine manufacturers: Moderna, Pfizer, Janssen</a:t>
            </a:r>
            <a:endParaRPr lang="en-US">
              <a:cs typeface="Calibri" panose="020F0502020204030204"/>
            </a:endParaRPr>
          </a:p>
          <a:p>
            <a:endParaRPr lang="en-US">
              <a:cs typeface="Calibri" panose="020F0502020204030204"/>
            </a:endParaRPr>
          </a:p>
          <a:p>
            <a:r>
              <a:rPr lang="en-US">
                <a:cs typeface="Calibri" panose="020F0502020204030204"/>
              </a:rPr>
              <a:t>Reversed data order to allow for chronological progression</a:t>
            </a:r>
          </a:p>
          <a:p>
            <a:endParaRPr lang="en-US">
              <a:cs typeface="Calibri" panose="020F0502020204030204"/>
            </a:endParaRPr>
          </a:p>
          <a:p>
            <a:r>
              <a:rPr lang="en-US">
                <a:cs typeface="Calibri" panose="020F0502020204030204"/>
              </a:rPr>
              <a:t>Summed three data sets for a total vaccine count for each state, while accounting for number of dosage to avoid double-counting</a:t>
            </a:r>
            <a:endParaRPr lang="en-US"/>
          </a:p>
          <a:p>
            <a:pPr marL="800100" lvl="1" indent="-342900"/>
            <a:r>
              <a:rPr lang="en-US">
                <a:cs typeface="Calibri"/>
              </a:rPr>
              <a:t>Moderna and Pfizer each needed 2 doses for inoculation, while J&amp;J needed 1 – final dose of M/P were counted to compare</a:t>
            </a:r>
          </a:p>
          <a:p>
            <a:pPr marL="1257300" lvl="2" indent="-342900"/>
            <a:r>
              <a:rPr lang="en-US">
                <a:cs typeface="Calibri"/>
              </a:rPr>
              <a:t>Only added the Moderna and Pfizer second dose numbers to track fully-vaccinated people</a:t>
            </a:r>
          </a:p>
          <a:p>
            <a:pPr marL="800100" lvl="1" indent="-342900"/>
            <a:r>
              <a:rPr lang="en-US">
                <a:cs typeface="Calibri"/>
              </a:rPr>
              <a:t>Split columns in the raw data to remove redundant data</a:t>
            </a:r>
          </a:p>
          <a:p>
            <a:pPr marL="800100" lvl="1" indent="-342900"/>
            <a:endParaRPr lang="en-US">
              <a:cs typeface="Calibri"/>
            </a:endParaRPr>
          </a:p>
          <a:p>
            <a:pPr marL="285750" lvl="1"/>
            <a:r>
              <a:rPr lang="en-US" sz="2800">
                <a:cs typeface="Calibri"/>
              </a:rPr>
              <a:t>Code on next slide</a:t>
            </a:r>
          </a:p>
          <a:p>
            <a:pPr marL="457200" lvl="1" indent="0">
              <a:buNone/>
            </a:pPr>
            <a:endParaRPr lang="en-US" sz="2000">
              <a:cs typeface="Calibri"/>
            </a:endParaRPr>
          </a:p>
        </p:txBody>
      </p:sp>
    </p:spTree>
    <p:extLst>
      <p:ext uri="{BB962C8B-B14F-4D97-AF65-F5344CB8AC3E}">
        <p14:creationId xmlns:p14="http://schemas.microsoft.com/office/powerpoint/2010/main" val="2224161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text, application, email&#10;&#10;Description automatically generated">
            <a:extLst>
              <a:ext uri="{FF2B5EF4-FFF2-40B4-BE49-F238E27FC236}">
                <a16:creationId xmlns:a16="http://schemas.microsoft.com/office/drawing/2014/main" id="{D34CBB4E-FDAC-EA22-57E5-2F3799284E36}"/>
              </a:ext>
            </a:extLst>
          </p:cNvPr>
          <p:cNvPicPr>
            <a:picLocks noGrp="1" noChangeAspect="1"/>
          </p:cNvPicPr>
          <p:nvPr>
            <p:ph idx="1"/>
          </p:nvPr>
        </p:nvPicPr>
        <p:blipFill>
          <a:blip r:embed="rId2"/>
          <a:stretch>
            <a:fillRect/>
          </a:stretch>
        </p:blipFill>
        <p:spPr>
          <a:xfrm>
            <a:off x="234350" y="354403"/>
            <a:ext cx="6928450" cy="2959007"/>
          </a:xfrm>
        </p:spPr>
      </p:pic>
      <p:sp>
        <p:nvSpPr>
          <p:cNvPr id="5" name="TextBox 4">
            <a:extLst>
              <a:ext uri="{FF2B5EF4-FFF2-40B4-BE49-F238E27FC236}">
                <a16:creationId xmlns:a16="http://schemas.microsoft.com/office/drawing/2014/main" id="{430E0855-579C-76C4-986D-E039CE31CE3E}"/>
              </a:ext>
            </a:extLst>
          </p:cNvPr>
          <p:cNvSpPr txBox="1"/>
          <p:nvPr/>
        </p:nvSpPr>
        <p:spPr>
          <a:xfrm>
            <a:off x="7907546" y="287547"/>
            <a:ext cx="395377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Code to sort through the data for the number of cases. Filtered the data by state and case totals to make comparison against vaccine numbers easier. </a:t>
            </a:r>
          </a:p>
          <a:p>
            <a:endParaRPr lang="en-US" b="1">
              <a:cs typeface="Calibri"/>
            </a:endParaRPr>
          </a:p>
          <a:p>
            <a:endParaRPr lang="en-US"/>
          </a:p>
        </p:txBody>
      </p:sp>
      <p:pic>
        <p:nvPicPr>
          <p:cNvPr id="7" name="Picture 7">
            <a:extLst>
              <a:ext uri="{FF2B5EF4-FFF2-40B4-BE49-F238E27FC236}">
                <a16:creationId xmlns:a16="http://schemas.microsoft.com/office/drawing/2014/main" id="{42B3EC99-FAAC-B627-51C1-BE11998DE617}"/>
              </a:ext>
            </a:extLst>
          </p:cNvPr>
          <p:cNvPicPr>
            <a:picLocks noChangeAspect="1"/>
          </p:cNvPicPr>
          <p:nvPr/>
        </p:nvPicPr>
        <p:blipFill>
          <a:blip r:embed="rId3"/>
          <a:stretch>
            <a:fillRect/>
          </a:stretch>
        </p:blipFill>
        <p:spPr>
          <a:xfrm>
            <a:off x="231475" y="3624510"/>
            <a:ext cx="9112370" cy="3016416"/>
          </a:xfrm>
          <a:prstGeom prst="rect">
            <a:avLst/>
          </a:prstGeom>
        </p:spPr>
      </p:pic>
      <p:sp>
        <p:nvSpPr>
          <p:cNvPr id="2" name="TextBox 1">
            <a:extLst>
              <a:ext uri="{FF2B5EF4-FFF2-40B4-BE49-F238E27FC236}">
                <a16:creationId xmlns:a16="http://schemas.microsoft.com/office/drawing/2014/main" id="{9AE37657-6FB3-4DEA-0090-4022953CDCD5}"/>
              </a:ext>
            </a:extLst>
          </p:cNvPr>
          <p:cNvSpPr txBox="1"/>
          <p:nvPr/>
        </p:nvSpPr>
        <p:spPr>
          <a:xfrm>
            <a:off x="9164735" y="4095102"/>
            <a:ext cx="265404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Code to read in vaccination .csv files and then assign titles to each column in the data frames.</a:t>
            </a:r>
            <a:endParaRPr lang="en-US"/>
          </a:p>
        </p:txBody>
      </p:sp>
    </p:spTree>
    <p:extLst>
      <p:ext uri="{BB962C8B-B14F-4D97-AF65-F5344CB8AC3E}">
        <p14:creationId xmlns:p14="http://schemas.microsoft.com/office/powerpoint/2010/main" val="13908571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8D55B-6A51-90AA-2ADD-A94E8ADC56C4}"/>
              </a:ext>
            </a:extLst>
          </p:cNvPr>
          <p:cNvSpPr>
            <a:spLocks noGrp="1"/>
          </p:cNvSpPr>
          <p:nvPr>
            <p:ph type="title"/>
          </p:nvPr>
        </p:nvSpPr>
        <p:spPr/>
        <p:txBody>
          <a:bodyPr/>
          <a:lstStyle/>
          <a:p>
            <a:r>
              <a:rPr lang="en-US" b="1">
                <a:cs typeface="Calibri Light"/>
              </a:rPr>
              <a:t>Functionality</a:t>
            </a:r>
            <a:endParaRPr lang="en-US" b="1"/>
          </a:p>
        </p:txBody>
      </p:sp>
      <p:sp>
        <p:nvSpPr>
          <p:cNvPr id="3" name="Content Placeholder 2">
            <a:extLst>
              <a:ext uri="{FF2B5EF4-FFF2-40B4-BE49-F238E27FC236}">
                <a16:creationId xmlns:a16="http://schemas.microsoft.com/office/drawing/2014/main" id="{22CCF4C2-7638-99B7-38F9-B21FA34993CE}"/>
              </a:ext>
            </a:extLst>
          </p:cNvPr>
          <p:cNvSpPr>
            <a:spLocks noGrp="1"/>
          </p:cNvSpPr>
          <p:nvPr>
            <p:ph idx="1"/>
          </p:nvPr>
        </p:nvSpPr>
        <p:spPr/>
        <p:txBody>
          <a:bodyPr vert="horz" lIns="91440" tIns="45720" rIns="91440" bIns="45720" rtlCol="0" anchor="t">
            <a:normAutofit/>
          </a:bodyPr>
          <a:lstStyle/>
          <a:p>
            <a:r>
              <a:rPr lang="en-US">
                <a:ea typeface="+mn-lt"/>
                <a:cs typeface="+mn-lt"/>
              </a:rPr>
              <a:t>Using a 'mutate' function to add rows for different vaccine manufacturers</a:t>
            </a:r>
          </a:p>
          <a:p>
            <a:r>
              <a:rPr lang="en-US">
                <a:cs typeface="Calibri"/>
              </a:rPr>
              <a:t>Using an 'aggregate' function to generate statistical data for datasets</a:t>
            </a:r>
          </a:p>
          <a:p>
            <a:r>
              <a:rPr lang="en-US" err="1">
                <a:cs typeface="Calibri"/>
              </a:rPr>
              <a:t>Geom_point</a:t>
            </a:r>
            <a:r>
              <a:rPr lang="en-US">
                <a:cs typeface="Calibri"/>
              </a:rPr>
              <a:t> and </a:t>
            </a:r>
            <a:r>
              <a:rPr lang="en-US" err="1">
                <a:cs typeface="Calibri"/>
              </a:rPr>
              <a:t>geom_line</a:t>
            </a:r>
            <a:r>
              <a:rPr lang="en-US">
                <a:cs typeface="Calibri"/>
              </a:rPr>
              <a:t> </a:t>
            </a:r>
            <a:r>
              <a:rPr lang="en-US">
                <a:ea typeface="+mn-lt"/>
                <a:cs typeface="+mn-lt"/>
              </a:rPr>
              <a:t>for continuous bivariate distribution, plotting vaccine doses against time</a:t>
            </a:r>
          </a:p>
          <a:p>
            <a:r>
              <a:rPr lang="en-US">
                <a:cs typeface="Calibri"/>
              </a:rPr>
              <a:t>Exploring an 'interactive function' to let users input a state name and view specific cases</a:t>
            </a:r>
          </a:p>
          <a:p>
            <a:pPr lvl="1" indent="-342900"/>
            <a:r>
              <a:rPr lang="en-US">
                <a:cs typeface="Calibri"/>
              </a:rPr>
              <a:t>Within the code, we have included a 'string' (of characters) function to allow individual input for different states. </a:t>
            </a:r>
          </a:p>
        </p:txBody>
      </p:sp>
    </p:spTree>
    <p:extLst>
      <p:ext uri="{BB962C8B-B14F-4D97-AF65-F5344CB8AC3E}">
        <p14:creationId xmlns:p14="http://schemas.microsoft.com/office/powerpoint/2010/main" val="1562624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16AB3-D311-3765-E590-B206A7CB10B5}"/>
              </a:ext>
            </a:extLst>
          </p:cNvPr>
          <p:cNvSpPr>
            <a:spLocks noGrp="1"/>
          </p:cNvSpPr>
          <p:nvPr>
            <p:ph type="title"/>
          </p:nvPr>
        </p:nvSpPr>
        <p:spPr>
          <a:xfrm>
            <a:off x="838199" y="291090"/>
            <a:ext cx="10515599" cy="932688"/>
          </a:xfrm>
        </p:spPr>
        <p:txBody>
          <a:bodyPr vert="horz" lIns="91440" tIns="45720" rIns="91440" bIns="45720" rtlCol="0" anchor="b">
            <a:normAutofit/>
          </a:bodyPr>
          <a:lstStyle/>
          <a:p>
            <a:r>
              <a:rPr lang="en-US" sz="4600" b="1" kern="1200">
                <a:latin typeface="+mj-lt"/>
                <a:ea typeface="+mj-ea"/>
                <a:cs typeface="+mj-cs"/>
              </a:rPr>
              <a:t>Exploratory </a:t>
            </a:r>
            <a:r>
              <a:rPr lang="en-US" sz="4600" b="1"/>
              <a:t>Analysis-</a:t>
            </a:r>
            <a:r>
              <a:rPr lang="en-US" sz="4600" b="1" kern="1200">
                <a:latin typeface="+mj-lt"/>
                <a:ea typeface="+mj-ea"/>
                <a:cs typeface="+mj-cs"/>
              </a:rPr>
              <a:t> </a:t>
            </a:r>
            <a:r>
              <a:rPr lang="en-US" sz="4600" b="1"/>
              <a:t>Cases by</a:t>
            </a:r>
            <a:r>
              <a:rPr lang="en-US" sz="4600" b="1" kern="1200">
                <a:latin typeface="+mj-lt"/>
                <a:ea typeface="+mj-ea"/>
                <a:cs typeface="+mj-cs"/>
              </a:rPr>
              <a:t> State</a:t>
            </a:r>
            <a:endParaRPr lang="en-US" sz="4600" b="1" kern="1200">
              <a:latin typeface="+mj-lt"/>
              <a:cs typeface="Calibri Light"/>
            </a:endParaRPr>
          </a:p>
        </p:txBody>
      </p:sp>
      <p:sp>
        <p:nvSpPr>
          <p:cNvPr id="5" name="TextBox 4">
            <a:extLst>
              <a:ext uri="{FF2B5EF4-FFF2-40B4-BE49-F238E27FC236}">
                <a16:creationId xmlns:a16="http://schemas.microsoft.com/office/drawing/2014/main" id="{C1B7B1A1-266F-DD12-5DA8-392EB30D32F5}"/>
              </a:ext>
            </a:extLst>
          </p:cNvPr>
          <p:cNvSpPr txBox="1"/>
          <p:nvPr/>
        </p:nvSpPr>
        <p:spPr>
          <a:xfrm>
            <a:off x="9509110" y="1441519"/>
            <a:ext cx="221275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Figure 1: Bar graph depicting total number of cases for each of the 50 US states and in 3 US </a:t>
            </a:r>
            <a:r>
              <a:rPr lang="en-US">
                <a:ea typeface="+mn-lt"/>
                <a:cs typeface="+mn-lt"/>
              </a:rPr>
              <a:t>districts/</a:t>
            </a:r>
            <a:r>
              <a:rPr lang="en-US">
                <a:cs typeface="Calibri"/>
              </a:rPr>
              <a:t>territories. </a:t>
            </a:r>
          </a:p>
          <a:p>
            <a:endParaRPr lang="en-US">
              <a:cs typeface="Calibri"/>
            </a:endParaRPr>
          </a:p>
          <a:p>
            <a:endParaRPr lang="en-US">
              <a:cs typeface="Calibri"/>
            </a:endParaRPr>
          </a:p>
        </p:txBody>
      </p:sp>
      <p:sp>
        <p:nvSpPr>
          <p:cNvPr id="6" name="TextBox 5">
            <a:extLst>
              <a:ext uri="{FF2B5EF4-FFF2-40B4-BE49-F238E27FC236}">
                <a16:creationId xmlns:a16="http://schemas.microsoft.com/office/drawing/2014/main" id="{2058EF42-7F76-ECA5-BBDE-191C29C9F9B1}"/>
              </a:ext>
            </a:extLst>
          </p:cNvPr>
          <p:cNvSpPr txBox="1"/>
          <p:nvPr/>
        </p:nvSpPr>
        <p:spPr>
          <a:xfrm>
            <a:off x="10022701" y="6027350"/>
            <a:ext cx="1990811"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cs typeface="Calibri"/>
              </a:rPr>
              <a:t>Note: Red will indicate cases, while blue will indicate vaccines.</a:t>
            </a:r>
          </a:p>
        </p:txBody>
      </p:sp>
      <p:pic>
        <p:nvPicPr>
          <p:cNvPr id="3" name="Picture 6" descr="Chart&#10;&#10;Description automatically generated">
            <a:extLst>
              <a:ext uri="{FF2B5EF4-FFF2-40B4-BE49-F238E27FC236}">
                <a16:creationId xmlns:a16="http://schemas.microsoft.com/office/drawing/2014/main" id="{9D1D1072-8FBE-6D34-0549-0E8474E379B1}"/>
              </a:ext>
            </a:extLst>
          </p:cNvPr>
          <p:cNvPicPr>
            <a:picLocks noChangeAspect="1"/>
          </p:cNvPicPr>
          <p:nvPr/>
        </p:nvPicPr>
        <p:blipFill>
          <a:blip r:embed="rId2"/>
          <a:stretch>
            <a:fillRect/>
          </a:stretch>
        </p:blipFill>
        <p:spPr>
          <a:xfrm>
            <a:off x="411692" y="1267533"/>
            <a:ext cx="8833908" cy="5254268"/>
          </a:xfrm>
          <a:prstGeom prst="rect">
            <a:avLst/>
          </a:prstGeom>
        </p:spPr>
      </p:pic>
    </p:spTree>
    <p:extLst>
      <p:ext uri="{BB962C8B-B14F-4D97-AF65-F5344CB8AC3E}">
        <p14:creationId xmlns:p14="http://schemas.microsoft.com/office/powerpoint/2010/main" val="18009915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1109</Words>
  <Application>Microsoft Office PowerPoint</Application>
  <PresentationFormat>Widescreen</PresentationFormat>
  <Paragraphs>97</Paragraphs>
  <Slides>17</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COVID-19 Cases and Vaccines by State</vt:lpstr>
      <vt:lpstr>Introduction</vt:lpstr>
      <vt:lpstr>CoVID-19 in the News</vt:lpstr>
      <vt:lpstr>Research Question</vt:lpstr>
      <vt:lpstr>Data Sourcing</vt:lpstr>
      <vt:lpstr>Data Clean-up</vt:lpstr>
      <vt:lpstr>PowerPoint Presentation</vt:lpstr>
      <vt:lpstr>Functionality</vt:lpstr>
      <vt:lpstr>Exploratory Analysis- Cases by State</vt:lpstr>
      <vt:lpstr>Exploratory Analysis-  Cases by State Cont.</vt:lpstr>
      <vt:lpstr>Exploratory Analysis- Vaccinations by State</vt:lpstr>
      <vt:lpstr>Exploratory Analysis – Vaccinations by State Cont.</vt:lpstr>
      <vt:lpstr>Conclusions</vt:lpstr>
      <vt:lpstr>Conclusions Cont.</vt:lpstr>
      <vt:lpstr>Next Steps</vt:lpstr>
      <vt:lpstr>References</vt:lpstr>
      <vt:lpstr>Github Repo with 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Krutal Patel</dc:creator>
  <cp:lastModifiedBy>Krutal Patel</cp:lastModifiedBy>
  <cp:revision>7</cp:revision>
  <dcterms:created xsi:type="dcterms:W3CDTF">2023-01-19T14:35:08Z</dcterms:created>
  <dcterms:modified xsi:type="dcterms:W3CDTF">2023-01-20T16:00:46Z</dcterms:modified>
</cp:coreProperties>
</file>

<file path=docProps/thumbnail.jpeg>
</file>